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1"/>
  </p:sldMasterIdLst>
  <p:notesMasterIdLst>
    <p:notesMasterId r:id="rId62"/>
  </p:notesMasterIdLst>
  <p:handoutMasterIdLst>
    <p:handoutMasterId r:id="rId63"/>
  </p:handoutMasterIdLst>
  <p:sldIdLst>
    <p:sldId id="256" r:id="rId2"/>
    <p:sldId id="296" r:id="rId3"/>
    <p:sldId id="297" r:id="rId4"/>
    <p:sldId id="298" r:id="rId5"/>
    <p:sldId id="415" r:id="rId6"/>
    <p:sldId id="417" r:id="rId7"/>
    <p:sldId id="302" r:id="rId8"/>
    <p:sldId id="303" r:id="rId9"/>
    <p:sldId id="420" r:id="rId10"/>
    <p:sldId id="349" r:id="rId11"/>
    <p:sldId id="306" r:id="rId12"/>
    <p:sldId id="307" r:id="rId13"/>
    <p:sldId id="308" r:id="rId14"/>
    <p:sldId id="310" r:id="rId15"/>
    <p:sldId id="350" r:id="rId16"/>
    <p:sldId id="313" r:id="rId17"/>
    <p:sldId id="352" r:id="rId18"/>
    <p:sldId id="351" r:id="rId19"/>
    <p:sldId id="314" r:id="rId20"/>
    <p:sldId id="315" r:id="rId21"/>
    <p:sldId id="401" r:id="rId22"/>
    <p:sldId id="318" r:id="rId23"/>
    <p:sldId id="386" r:id="rId24"/>
    <p:sldId id="387" r:id="rId25"/>
    <p:sldId id="388" r:id="rId26"/>
    <p:sldId id="319" r:id="rId27"/>
    <p:sldId id="389" r:id="rId28"/>
    <p:sldId id="416" r:id="rId29"/>
    <p:sldId id="353" r:id="rId30"/>
    <p:sldId id="356" r:id="rId31"/>
    <p:sldId id="358" r:id="rId32"/>
    <p:sldId id="357" r:id="rId33"/>
    <p:sldId id="321" r:id="rId34"/>
    <p:sldId id="359" r:id="rId35"/>
    <p:sldId id="360" r:id="rId36"/>
    <p:sldId id="324" r:id="rId37"/>
    <p:sldId id="362" r:id="rId38"/>
    <p:sldId id="328" r:id="rId39"/>
    <p:sldId id="332" r:id="rId40"/>
    <p:sldId id="422" r:id="rId41"/>
    <p:sldId id="333" r:id="rId42"/>
    <p:sldId id="413" r:id="rId43"/>
    <p:sldId id="334" r:id="rId44"/>
    <p:sldId id="363" r:id="rId45"/>
    <p:sldId id="336" r:id="rId46"/>
    <p:sldId id="364" r:id="rId47"/>
    <p:sldId id="365" r:id="rId48"/>
    <p:sldId id="392" r:id="rId49"/>
    <p:sldId id="337" r:id="rId50"/>
    <p:sldId id="385" r:id="rId51"/>
    <p:sldId id="367" r:id="rId52"/>
    <p:sldId id="384" r:id="rId53"/>
    <p:sldId id="340" r:id="rId54"/>
    <p:sldId id="371" r:id="rId55"/>
    <p:sldId id="405" r:id="rId56"/>
    <p:sldId id="414" r:id="rId57"/>
    <p:sldId id="418" r:id="rId58"/>
    <p:sldId id="421" r:id="rId59"/>
    <p:sldId id="343" r:id="rId60"/>
    <p:sldId id="344" r:id="rId61"/>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a:srgbClr val="0000CC"/>
    <a:srgbClr val="FF9900"/>
    <a:srgbClr val="FF0000"/>
    <a:srgbClr val="660033"/>
    <a:srgbClr val="FBA7C3"/>
    <a:srgbClr val="09D718"/>
    <a:srgbClr val="00FF00"/>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8" autoAdjust="0"/>
    <p:restoredTop sz="94625" autoAdjust="0"/>
  </p:normalViewPr>
  <p:slideViewPr>
    <p:cSldViewPr>
      <p:cViewPr varScale="1">
        <p:scale>
          <a:sx n="109" d="100"/>
          <a:sy n="109" d="100"/>
        </p:scale>
        <p:origin x="1674" y="96"/>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37" d="100"/>
          <a:sy n="37" d="100"/>
        </p:scale>
        <p:origin x="-1090" y="-5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kumimoji="1" sz="1200" dirty="0">
                <a:latin typeface="Times New Roman" pitchFamily="18" charset="0"/>
                <a:ea typeface="宋体" charset="-122"/>
              </a:defRPr>
            </a:lvl1pPr>
          </a:lstStyle>
          <a:p>
            <a:pPr>
              <a:defRPr/>
            </a:pPr>
            <a:endParaRPr lang="en-US" altLang="zh-CN" dirty="0"/>
          </a:p>
        </p:txBody>
      </p:sp>
      <p:sp>
        <p:nvSpPr>
          <p:cNvPr id="3075"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kumimoji="1" sz="1200" dirty="0">
                <a:latin typeface="Times New Roman" pitchFamily="18" charset="0"/>
                <a:ea typeface="宋体" charset="-122"/>
              </a:defRPr>
            </a:lvl1pPr>
          </a:lstStyle>
          <a:p>
            <a:pPr>
              <a:defRPr/>
            </a:pPr>
            <a:endParaRPr lang="en-US" altLang="zh-CN" dirty="0"/>
          </a:p>
        </p:txBody>
      </p:sp>
      <p:sp>
        <p:nvSpPr>
          <p:cNvPr id="3076"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kumimoji="1" sz="1200" dirty="0">
                <a:latin typeface="Times New Roman" pitchFamily="18" charset="0"/>
                <a:ea typeface="宋体" charset="-122"/>
              </a:defRPr>
            </a:lvl1pPr>
          </a:lstStyle>
          <a:p>
            <a:pPr>
              <a:defRPr/>
            </a:pPr>
            <a:endParaRPr lang="en-US" altLang="zh-CN" dirty="0"/>
          </a:p>
        </p:txBody>
      </p:sp>
      <p:sp>
        <p:nvSpPr>
          <p:cNvPr id="3077"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kumimoji="1" sz="1200">
                <a:latin typeface="Times New Roman" pitchFamily="18" charset="0"/>
                <a:ea typeface="宋体" charset="-122"/>
              </a:defRPr>
            </a:lvl1pPr>
          </a:lstStyle>
          <a:p>
            <a:pPr>
              <a:defRPr/>
            </a:pPr>
            <a:fld id="{35638715-702E-43AE-BC35-0F468490FD72}" type="slidenum">
              <a:rPr lang="en-US" altLang="zh-CN"/>
              <a:pPr>
                <a:defRPr/>
              </a:pPr>
              <a:t>‹#›</a:t>
            </a:fld>
            <a:endParaRPr lang="en-US" altLang="zh-CN" dirty="0"/>
          </a:p>
        </p:txBody>
      </p:sp>
    </p:spTree>
  </p:cSld>
  <p:clrMap bg1="lt1" tx1="dk1" bg2="lt2" tx2="dk2" accent1="accent1" accent2="accent2" accent3="accent3" accent4="accent4" accent5="accent5" accent6="accent6" hlink="hlink" folHlink="folHlink"/>
</p:handoutMaster>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png>
</file>

<file path=ppt/media/image23.jpeg>
</file>

<file path=ppt/media/image24.pn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kumimoji="1" sz="1200" dirty="0">
                <a:latin typeface="Times New Roman" pitchFamily="18" charset="0"/>
                <a:ea typeface="宋体" charset="-122"/>
              </a:defRPr>
            </a:lvl1pPr>
          </a:lstStyle>
          <a:p>
            <a:pPr>
              <a:defRPr/>
            </a:pPr>
            <a:endParaRPr lang="en-US" altLang="zh-CN" dirty="0"/>
          </a:p>
        </p:txBody>
      </p:sp>
      <p:sp>
        <p:nvSpPr>
          <p:cNvPr id="2051"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kumimoji="1" sz="1200" dirty="0">
                <a:latin typeface="Times New Roman" pitchFamily="18" charset="0"/>
                <a:ea typeface="宋体" charset="-122"/>
              </a:defRPr>
            </a:lvl1pPr>
          </a:lstStyle>
          <a:p>
            <a:pPr>
              <a:defRPr/>
            </a:pPr>
            <a:endParaRPr lang="en-US" altLang="zh-CN" dirty="0"/>
          </a:p>
        </p:txBody>
      </p:sp>
      <p:sp>
        <p:nvSpPr>
          <p:cNvPr id="63492" name="Rectangle 4"/>
          <p:cNvSpPr>
            <a:spLocks noGrp="1" noRot="1" noChangeAspect="1" noChangeArrowheads="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05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noProof="0" smtClean="0"/>
              <a:t>单击以编辑母版文本样式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205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kumimoji="1" sz="1200" dirty="0">
                <a:latin typeface="Times New Roman" pitchFamily="18" charset="0"/>
                <a:ea typeface="宋体" charset="-122"/>
              </a:defRPr>
            </a:lvl1pPr>
          </a:lstStyle>
          <a:p>
            <a:pPr>
              <a:defRPr/>
            </a:pPr>
            <a:endParaRPr lang="en-US" altLang="zh-CN" dirty="0"/>
          </a:p>
        </p:txBody>
      </p:sp>
      <p:sp>
        <p:nvSpPr>
          <p:cNvPr id="205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kumimoji="1" sz="1200">
                <a:latin typeface="Times New Roman" pitchFamily="18" charset="0"/>
                <a:ea typeface="宋体" charset="-122"/>
              </a:defRPr>
            </a:lvl1pPr>
          </a:lstStyle>
          <a:p>
            <a:pPr>
              <a:defRPr/>
            </a:pPr>
            <a:fld id="{8060ACEB-8C86-4065-9AB5-9CEBC8A6DFF9}" type="slidenum">
              <a:rPr lang="en-US" altLang="zh-CN"/>
              <a:pPr>
                <a:defRPr/>
              </a:pPr>
              <a:t>‹#›</a:t>
            </a:fld>
            <a:endParaRPr lang="en-US" altLang="zh-CN"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9D2655-2F5A-4DE0-A870-FE5B8FE1591A}" type="slidenum">
              <a:rPr lang="en-US" altLang="zh-CN"/>
              <a:pPr/>
              <a:t>5</a:t>
            </a:fld>
            <a:endParaRPr lang="en-US" altLang="zh-CN" dirty="0"/>
          </a:p>
        </p:txBody>
      </p:sp>
      <p:sp>
        <p:nvSpPr>
          <p:cNvPr id="166914" name="Rectangle 2"/>
          <p:cNvSpPr>
            <a:spLocks noGrp="1" noRot="1" noChangeAspect="1" noChangeArrowheads="1" noTextEdit="1"/>
          </p:cNvSpPr>
          <p:nvPr>
            <p:ph type="sldImg"/>
          </p:nvPr>
        </p:nvSpPr>
        <p:spPr>
          <a:ln/>
        </p:spPr>
      </p:sp>
      <p:sp>
        <p:nvSpPr>
          <p:cNvPr id="166915"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p>
            <a:fld id="{ABD21EEE-B3DD-4D0B-A34F-6DD5B59F1372}" type="slidenum">
              <a:rPr lang="en-US" altLang="zh-CN" smtClean="0"/>
              <a:pPr/>
              <a:t>31</a:t>
            </a:fld>
            <a:endParaRPr lang="en-US" altLang="zh-CN" dirty="0" smtClean="0"/>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67E5B8F3-E729-4958-AD38-495D872D836E}" type="slidenum">
              <a:rPr lang="en-US" altLang="zh-CN" smtClean="0"/>
              <a:pPr/>
              <a:t>32</a:t>
            </a:fld>
            <a:endParaRPr lang="en-US" altLang="zh-CN" dirty="0" smtClean="0"/>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p>
            <a:fld id="{7B8A6BCA-FFD0-4AC5-9BE1-F1F110EA64E7}" type="slidenum">
              <a:rPr lang="en-US" altLang="zh-CN" smtClean="0"/>
              <a:pPr/>
              <a:t>34</a:t>
            </a:fld>
            <a:endParaRPr lang="en-US" altLang="zh-CN" dirty="0" smtClean="0"/>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p:spPr>
        <p:txBody>
          <a:bodyPr/>
          <a:lstStyle/>
          <a:p>
            <a:fld id="{1BF121BD-5918-4981-827F-7BA0AC770870}" type="slidenum">
              <a:rPr lang="en-US" altLang="zh-CN" smtClean="0"/>
              <a:pPr/>
              <a:t>35</a:t>
            </a:fld>
            <a:endParaRPr lang="en-US" altLang="zh-CN" dirty="0" smtClean="0"/>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p>
            <a:fld id="{F3FC99BA-6509-421F-BDA3-0DF24F2BB5C7}" type="slidenum">
              <a:rPr lang="en-US" altLang="zh-CN" smtClean="0"/>
              <a:pPr/>
              <a:t>37</a:t>
            </a:fld>
            <a:endParaRPr lang="en-US" altLang="zh-CN" dirty="0" smtClean="0"/>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p>
            <a:fld id="{0F13192B-8522-4386-B493-4A18A8B25AF1}" type="slidenum">
              <a:rPr lang="en-US" altLang="zh-CN" smtClean="0"/>
              <a:pPr/>
              <a:t>44</a:t>
            </a:fld>
            <a:endParaRPr lang="en-US" altLang="zh-CN" dirty="0" smtClean="0"/>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p:spPr>
        <p:txBody>
          <a:bodyPr/>
          <a:lstStyle/>
          <a:p>
            <a:fld id="{1B1A3AE6-E997-437E-87AC-D503A9EAB51B}" type="slidenum">
              <a:rPr lang="en-US" altLang="zh-CN" smtClean="0"/>
              <a:pPr/>
              <a:t>46</a:t>
            </a:fld>
            <a:endParaRPr lang="en-US" altLang="zh-CN" dirty="0" smtClean="0"/>
          </a:p>
        </p:txBody>
      </p:sp>
      <p:sp>
        <p:nvSpPr>
          <p:cNvPr id="78851" name="Rectangle 2"/>
          <p:cNvSpPr>
            <a:spLocks noGrp="1" noRot="1" noChangeAspect="1" noChangeArrowheads="1" noTextEdit="1"/>
          </p:cNvSpPr>
          <p:nvPr>
            <p:ph type="sldImg"/>
          </p:nvPr>
        </p:nvSpPr>
        <p:spPr>
          <a:ln/>
        </p:spPr>
      </p:sp>
      <p:sp>
        <p:nvSpPr>
          <p:cNvPr id="78852"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p>
            <a:fld id="{1396E262-268F-4290-8269-3B683B9890A1}" type="slidenum">
              <a:rPr lang="en-US" altLang="zh-CN" smtClean="0"/>
              <a:pPr/>
              <a:t>47</a:t>
            </a:fld>
            <a:endParaRPr lang="en-US" altLang="zh-CN" dirty="0" smtClean="0"/>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p:spPr>
        <p:txBody>
          <a:bodyPr/>
          <a:lstStyle/>
          <a:p>
            <a:fld id="{1BBD1898-A407-4DB5-B157-45C455F5C2FA}" type="slidenum">
              <a:rPr lang="en-US" altLang="zh-CN" smtClean="0"/>
              <a:pPr/>
              <a:t>48</a:t>
            </a:fld>
            <a:endParaRPr lang="en-US" altLang="zh-CN" dirty="0" smtClean="0"/>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p:spPr>
        <p:txBody>
          <a:bodyPr/>
          <a:lstStyle/>
          <a:p>
            <a:fld id="{ABCBF869-1711-4C0D-B9AF-B8402AD2C1C6}" type="slidenum">
              <a:rPr lang="en-US" altLang="zh-CN" smtClean="0"/>
              <a:pPr/>
              <a:t>50</a:t>
            </a:fld>
            <a:endParaRPr lang="en-US" altLang="zh-CN" dirty="0" smtClean="0"/>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CB9232-DF95-421C-886F-255A8F39D121}" type="slidenum">
              <a:rPr lang="en-US" altLang="zh-CN"/>
              <a:pPr/>
              <a:t>6</a:t>
            </a:fld>
            <a:endParaRPr lang="en-US" altLang="zh-CN" dirty="0"/>
          </a:p>
        </p:txBody>
      </p:sp>
      <p:sp>
        <p:nvSpPr>
          <p:cNvPr id="167938" name="Rectangle 2"/>
          <p:cNvSpPr>
            <a:spLocks noGrp="1" noRot="1" noChangeAspect="1" noChangeArrowheads="1" noTextEdit="1"/>
          </p:cNvSpPr>
          <p:nvPr>
            <p:ph type="sldImg"/>
          </p:nvPr>
        </p:nvSpPr>
        <p:spPr>
          <a:ln/>
        </p:spPr>
      </p:sp>
      <p:sp>
        <p:nvSpPr>
          <p:cNvPr id="167939"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D7E1F613-8FC8-4884-BBA8-8B57CCC1B024}" type="slidenum">
              <a:rPr lang="en-US" altLang="zh-CN" smtClean="0"/>
              <a:pPr/>
              <a:t>52</a:t>
            </a:fld>
            <a:endParaRPr lang="en-US" altLang="zh-CN" dirty="0" smtClean="0"/>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B9C21EAA-8DB8-47C4-AC50-2247F208F1D0}" type="slidenum">
              <a:rPr lang="en-US" altLang="zh-CN" smtClean="0"/>
              <a:pPr/>
              <a:t>54</a:t>
            </a:fld>
            <a:endParaRPr lang="en-US" altLang="zh-CN" dirty="0" smtClean="0"/>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p:spPr>
        <p:txBody>
          <a:bodyPr/>
          <a:lstStyle/>
          <a:p>
            <a:fld id="{77C8E533-BA30-4571-B26E-3B22D60B4914}" type="slidenum">
              <a:rPr lang="en-US" altLang="zh-CN" smtClean="0"/>
              <a:pPr/>
              <a:t>55</a:t>
            </a:fld>
            <a:endParaRPr lang="en-US" altLang="zh-CN" dirty="0" smtClean="0"/>
          </a:p>
        </p:txBody>
      </p:sp>
      <p:sp>
        <p:nvSpPr>
          <p:cNvPr id="84995" name="Rectangle 2"/>
          <p:cNvSpPr>
            <a:spLocks noGrp="1" noRot="1" noChangeAspect="1" noChangeArrowheads="1" noTextEdit="1"/>
          </p:cNvSpPr>
          <p:nvPr>
            <p:ph type="sldImg"/>
          </p:nvPr>
        </p:nvSpPr>
        <p:spPr>
          <a:ln/>
        </p:spPr>
      </p:sp>
      <p:sp>
        <p:nvSpPr>
          <p:cNvPr id="84996"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C67DD1F-24A7-4C8E-8F4B-E1178E45FB0D}" type="slidenum">
              <a:rPr lang="en-US" altLang="zh-CN"/>
              <a:pPr/>
              <a:t>9</a:t>
            </a:fld>
            <a:endParaRPr lang="en-US" altLang="zh-CN" dirty="0"/>
          </a:p>
        </p:txBody>
      </p:sp>
      <p:sp>
        <p:nvSpPr>
          <p:cNvPr id="168962" name="Rectangle 2"/>
          <p:cNvSpPr>
            <a:spLocks noGrp="1" noRot="1" noChangeAspect="1" noChangeArrowheads="1" noTextEdit="1"/>
          </p:cNvSpPr>
          <p:nvPr>
            <p:ph type="sldImg"/>
          </p:nvPr>
        </p:nvSpPr>
        <p:spPr>
          <a:ln/>
        </p:spPr>
      </p:sp>
      <p:sp>
        <p:nvSpPr>
          <p:cNvPr id="168963" name="Rectangle 3"/>
          <p:cNvSpPr>
            <a:spLocks noGrp="1" noChangeArrowheads="1"/>
          </p:cNvSpPr>
          <p:nvPr>
            <p:ph type="body" idx="1"/>
          </p:nvPr>
        </p:nvSpPr>
        <p:spPr/>
        <p:txBody>
          <a:bodyPr/>
          <a:lstStyle/>
          <a:p>
            <a:endParaRPr lang="zh-CN" altLang="zh-CN"/>
          </a:p>
        </p:txBody>
      </p:sp>
    </p:spTree>
    <p:extLst>
      <p:ext uri="{BB962C8B-B14F-4D97-AF65-F5344CB8AC3E}">
        <p14:creationId xmlns:p14="http://schemas.microsoft.com/office/powerpoint/2010/main" val="3418878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p:spPr>
        <p:txBody>
          <a:bodyPr/>
          <a:lstStyle/>
          <a:p>
            <a:fld id="{A87F90DE-B41E-4315-AE3F-7E076C4EE1E3}" type="slidenum">
              <a:rPr lang="en-US" altLang="zh-CN" smtClean="0"/>
              <a:pPr/>
              <a:t>10</a:t>
            </a:fld>
            <a:endParaRPr lang="en-US" altLang="zh-CN" dirty="0" smtClean="0"/>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p:spPr>
        <p:txBody>
          <a:bodyPr/>
          <a:lstStyle/>
          <a:p>
            <a:fld id="{4602A551-4592-4833-B45C-BA693E23F7EF}" type="slidenum">
              <a:rPr lang="en-US" altLang="zh-CN" smtClean="0"/>
              <a:pPr/>
              <a:t>15</a:t>
            </a:fld>
            <a:endParaRPr lang="en-US" altLang="zh-CN" dirty="0" smtClean="0"/>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p>
            <a:fld id="{DDAD196A-096B-4481-A135-BF7CAB0EB0BE}" type="slidenum">
              <a:rPr lang="en-US" altLang="zh-CN" smtClean="0"/>
              <a:pPr/>
              <a:t>17</a:t>
            </a:fld>
            <a:endParaRPr lang="en-US" altLang="zh-CN" dirty="0" smtClean="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p:spPr>
        <p:txBody>
          <a:bodyPr/>
          <a:lstStyle/>
          <a:p>
            <a:fld id="{FAE80874-2E12-445A-9155-6C914F63CE5E}" type="slidenum">
              <a:rPr lang="en-US" altLang="zh-CN" smtClean="0"/>
              <a:pPr/>
              <a:t>18</a:t>
            </a:fld>
            <a:endParaRPr lang="en-US" altLang="zh-CN" dirty="0" smtClean="0"/>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4167FC9-3F26-42F7-8081-B08A7D56D717}" type="slidenum">
              <a:rPr lang="en-US" altLang="zh-CN"/>
              <a:pPr/>
              <a:t>28</a:t>
            </a:fld>
            <a:endParaRPr lang="en-US" altLang="zh-CN" dirty="0"/>
          </a:p>
        </p:txBody>
      </p:sp>
      <p:sp>
        <p:nvSpPr>
          <p:cNvPr id="179202" name="Rectangle 2"/>
          <p:cNvSpPr>
            <a:spLocks noGrp="1" noRot="1" noChangeAspect="1" noChangeArrowheads="1" noTextEdit="1"/>
          </p:cNvSpPr>
          <p:nvPr>
            <p:ph type="sldImg"/>
          </p:nvPr>
        </p:nvSpPr>
        <p:spPr>
          <a:ln/>
        </p:spPr>
      </p:sp>
      <p:sp>
        <p:nvSpPr>
          <p:cNvPr id="179203"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AD67588A-A766-4089-A34B-40964330A424}" type="slidenum">
              <a:rPr lang="en-US" altLang="zh-CN" smtClean="0"/>
              <a:pPr/>
              <a:t>29</a:t>
            </a:fld>
            <a:endParaRPr lang="en-US" altLang="zh-CN" dirty="0" smtClean="0"/>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pPr eaLnBrk="1" hangingPunct="1"/>
            <a:endParaRPr lang="en-US" altLang="en-US" dirty="0"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BE817B6C-A0D8-4034-A597-A17EB79DF0ED}" type="slidenum">
              <a:rPr lang="en-US" altLang="zh-CN"/>
              <a:pPr>
                <a:defRPr/>
              </a:pPr>
              <a:t>‹#›</a:t>
            </a:fld>
            <a:endParaRPr lang="en-US" altLang="zh-C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47AAC774-3316-42D5-924F-9208B1D3EAFD}" type="slidenum">
              <a:rPr lang="en-US" altLang="zh-CN"/>
              <a:pPr>
                <a:defRPr/>
              </a:pPr>
              <a:t>‹#›</a:t>
            </a:fld>
            <a:endParaRPr lang="en-US" altLang="zh-C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4FC37951-159B-4C75-AE49-C8F38872FD63}" type="slidenum">
              <a:rPr lang="en-US" altLang="zh-CN"/>
              <a:pPr>
                <a:defRPr/>
              </a:pPr>
              <a:t>‹#›</a:t>
            </a:fld>
            <a:endParaRPr lang="en-US" altLang="zh-C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9A85F827-B0D6-4925-86C2-C3DE5CD28594}" type="slidenum">
              <a:rPr lang="en-US" altLang="zh-CN"/>
              <a:pPr>
                <a:defRPr/>
              </a:pPr>
              <a:t>‹#›</a:t>
            </a:fld>
            <a:endParaRPr lang="en-US" altLang="zh-C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AC49BE17-E61B-493B-A015-B469120BE0CC}" type="slidenum">
              <a:rPr lang="en-US" altLang="zh-CN"/>
              <a:pPr>
                <a:defRPr/>
              </a:pPr>
              <a:t>‹#›</a:t>
            </a:fld>
            <a:endParaRPr lang="en-US" altLang="zh-C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7" name="Rectangle 6"/>
          <p:cNvSpPr>
            <a:spLocks noGrp="1" noChangeArrowheads="1"/>
          </p:cNvSpPr>
          <p:nvPr>
            <p:ph type="sldNum" sz="quarter" idx="12"/>
          </p:nvPr>
        </p:nvSpPr>
        <p:spPr>
          <a:ln/>
        </p:spPr>
        <p:txBody>
          <a:bodyPr/>
          <a:lstStyle>
            <a:lvl1pPr>
              <a:defRPr/>
            </a:lvl1pPr>
          </a:lstStyle>
          <a:p>
            <a:pPr>
              <a:defRPr/>
            </a:pPr>
            <a:fld id="{8DA377BC-0110-43B0-952A-1E41612D0634}" type="slidenum">
              <a:rPr lang="en-US" altLang="zh-CN"/>
              <a:pPr>
                <a:defRPr/>
              </a:pPr>
              <a:t>‹#›</a:t>
            </a:fld>
            <a:endParaRPr lang="en-US" altLang="zh-C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9" name="Rectangle 6"/>
          <p:cNvSpPr>
            <a:spLocks noGrp="1" noChangeArrowheads="1"/>
          </p:cNvSpPr>
          <p:nvPr>
            <p:ph type="sldNum" sz="quarter" idx="12"/>
          </p:nvPr>
        </p:nvSpPr>
        <p:spPr>
          <a:ln/>
        </p:spPr>
        <p:txBody>
          <a:bodyPr/>
          <a:lstStyle>
            <a:lvl1pPr>
              <a:defRPr/>
            </a:lvl1pPr>
          </a:lstStyle>
          <a:p>
            <a:pPr>
              <a:defRPr/>
            </a:pPr>
            <a:fld id="{B5D0BD47-A06D-446F-9AF9-81DE9993D3C2}" type="slidenum">
              <a:rPr lang="en-US" altLang="zh-CN"/>
              <a:pPr>
                <a:defRPr/>
              </a:pPr>
              <a:t>‹#›</a:t>
            </a:fld>
            <a:endParaRPr lang="en-US" altLang="zh-C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5" name="Rectangle 6"/>
          <p:cNvSpPr>
            <a:spLocks noGrp="1" noChangeArrowheads="1"/>
          </p:cNvSpPr>
          <p:nvPr>
            <p:ph type="sldNum" sz="quarter" idx="12"/>
          </p:nvPr>
        </p:nvSpPr>
        <p:spPr>
          <a:ln/>
        </p:spPr>
        <p:txBody>
          <a:bodyPr/>
          <a:lstStyle>
            <a:lvl1pPr>
              <a:defRPr/>
            </a:lvl1pPr>
          </a:lstStyle>
          <a:p>
            <a:pPr>
              <a:defRPr/>
            </a:pPr>
            <a:fld id="{817C6E11-E5CC-4238-8C05-A5603FC8ABAE}" type="slidenum">
              <a:rPr lang="en-US" altLang="zh-CN"/>
              <a:pPr>
                <a:defRPr/>
              </a:pPr>
              <a:t>‹#›</a:t>
            </a:fld>
            <a:endParaRPr lang="en-US" altLang="zh-C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4" name="Rectangle 6"/>
          <p:cNvSpPr>
            <a:spLocks noGrp="1" noChangeArrowheads="1"/>
          </p:cNvSpPr>
          <p:nvPr>
            <p:ph type="sldNum" sz="quarter" idx="12"/>
          </p:nvPr>
        </p:nvSpPr>
        <p:spPr>
          <a:ln/>
        </p:spPr>
        <p:txBody>
          <a:bodyPr/>
          <a:lstStyle>
            <a:lvl1pPr>
              <a:defRPr/>
            </a:lvl1pPr>
          </a:lstStyle>
          <a:p>
            <a:pPr>
              <a:defRPr/>
            </a:pPr>
            <a:fld id="{F24206A2-79E8-4651-9835-8E9BFE8E6124}" type="slidenum">
              <a:rPr lang="en-US" altLang="zh-CN"/>
              <a:pPr>
                <a:defRPr/>
              </a:pPr>
              <a:t>‹#›</a:t>
            </a:fld>
            <a:endParaRPr lang="en-US" altLang="zh-C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7" name="Rectangle 6"/>
          <p:cNvSpPr>
            <a:spLocks noGrp="1" noChangeArrowheads="1"/>
          </p:cNvSpPr>
          <p:nvPr>
            <p:ph type="sldNum" sz="quarter" idx="12"/>
          </p:nvPr>
        </p:nvSpPr>
        <p:spPr>
          <a:ln/>
        </p:spPr>
        <p:txBody>
          <a:bodyPr/>
          <a:lstStyle>
            <a:lvl1pPr>
              <a:defRPr/>
            </a:lvl1pPr>
          </a:lstStyle>
          <a:p>
            <a:pPr>
              <a:defRPr/>
            </a:pPr>
            <a:fld id="{025EA58E-2F06-4F44-8AE7-D39BD118D074}" type="slidenum">
              <a:rPr lang="en-US" altLang="zh-CN"/>
              <a:pPr>
                <a:defRPr/>
              </a:pPr>
              <a:t>‹#›</a:t>
            </a:fld>
            <a:endParaRPr lang="en-US" altLang="zh-C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7" name="Rectangle 6"/>
          <p:cNvSpPr>
            <a:spLocks noGrp="1" noChangeArrowheads="1"/>
          </p:cNvSpPr>
          <p:nvPr>
            <p:ph type="sldNum" sz="quarter" idx="12"/>
          </p:nvPr>
        </p:nvSpPr>
        <p:spPr>
          <a:ln/>
        </p:spPr>
        <p:txBody>
          <a:bodyPr/>
          <a:lstStyle>
            <a:lvl1pPr>
              <a:defRPr/>
            </a:lvl1pPr>
          </a:lstStyle>
          <a:p>
            <a:pPr>
              <a:defRPr/>
            </a:pPr>
            <a:fld id="{602F2460-5B31-4AEF-AEB7-3A6A0AEA5188}" type="slidenum">
              <a:rPr lang="en-US" altLang="zh-CN"/>
              <a:pPr>
                <a:defRPr/>
              </a:pPr>
              <a:t>‹#›</a:t>
            </a:fld>
            <a:endParaRPr lang="en-US" altLang="zh-C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zh-CN"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p>
        </p:txBody>
      </p:sp>
      <p:sp>
        <p:nvSpPr>
          <p:cNvPr id="120836"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dirty="0">
                <a:ea typeface="宋体" charset="-122"/>
              </a:defRPr>
            </a:lvl1pPr>
          </a:lstStyle>
          <a:p>
            <a:pPr>
              <a:defRPr/>
            </a:pPr>
            <a:endParaRPr lang="en-US" altLang="zh-CN" dirty="0"/>
          </a:p>
        </p:txBody>
      </p:sp>
      <p:sp>
        <p:nvSpPr>
          <p:cNvPr id="120837"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dirty="0">
                <a:ea typeface="宋体" charset="-122"/>
              </a:defRPr>
            </a:lvl1pPr>
          </a:lstStyle>
          <a:p>
            <a:pPr>
              <a:defRPr/>
            </a:pPr>
            <a:endParaRPr lang="en-US" altLang="zh-CN" dirty="0"/>
          </a:p>
        </p:txBody>
      </p:sp>
      <p:sp>
        <p:nvSpPr>
          <p:cNvPr id="120838"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ea typeface="宋体" charset="-122"/>
              </a:defRPr>
            </a:lvl1pPr>
          </a:lstStyle>
          <a:p>
            <a:pPr>
              <a:defRPr/>
            </a:pPr>
            <a:fld id="{EFAD7EF8-B312-4302-B6FD-6B5F5A2A0619}" type="slidenum">
              <a:rPr lang="en-US" altLang="zh-CN"/>
              <a:pPr>
                <a:defRPr/>
              </a:pPr>
              <a:t>‹#›</a:t>
            </a:fld>
            <a:endParaRPr lang="en-US" altLang="zh-CN" dirty="0"/>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charset="-122"/>
        </a:defRPr>
      </a:lvl2pPr>
      <a:lvl3pPr algn="ctr" rtl="0" eaLnBrk="0" fontAlgn="base" hangingPunct="0">
        <a:spcBef>
          <a:spcPct val="0"/>
        </a:spcBef>
        <a:spcAft>
          <a:spcPct val="0"/>
        </a:spcAft>
        <a:defRPr sz="4400">
          <a:solidFill>
            <a:schemeClr val="tx2"/>
          </a:solidFill>
          <a:latin typeface="Arial" charset="0"/>
          <a:ea typeface="宋体" charset="-122"/>
        </a:defRPr>
      </a:lvl3pPr>
      <a:lvl4pPr algn="ctr" rtl="0" eaLnBrk="0" fontAlgn="base" hangingPunct="0">
        <a:spcBef>
          <a:spcPct val="0"/>
        </a:spcBef>
        <a:spcAft>
          <a:spcPct val="0"/>
        </a:spcAft>
        <a:defRPr sz="4400">
          <a:solidFill>
            <a:schemeClr val="tx2"/>
          </a:solidFill>
          <a:latin typeface="Arial" charset="0"/>
          <a:ea typeface="宋体" charset="-122"/>
        </a:defRPr>
      </a:lvl4pPr>
      <a:lvl5pPr algn="ctr" rtl="0" eaLnBrk="0" fontAlgn="base" hangingPunct="0">
        <a:spcBef>
          <a:spcPct val="0"/>
        </a:spcBef>
        <a:spcAft>
          <a:spcPct val="0"/>
        </a:spcAft>
        <a:defRPr sz="4400">
          <a:solidFill>
            <a:schemeClr val="tx2"/>
          </a:solidFill>
          <a:latin typeface="Arial" charset="0"/>
          <a:ea typeface="宋体" charset="-122"/>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6.xml"/><Relationship Id="rId5" Type="http://schemas.openxmlformats.org/officeDocument/2006/relationships/image" Target="../media/image24.png"/><Relationship Id="rId4" Type="http://schemas.openxmlformats.org/officeDocument/2006/relationships/image" Target="../media/image23.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9.jpeg"/></Relationships>
</file>

<file path=ppt/slides/_rels/slide48.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1.jpe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304800" y="1905000"/>
            <a:ext cx="8534400" cy="1143000"/>
          </a:xfrm>
        </p:spPr>
        <p:txBody>
          <a:bodyPr/>
          <a:lstStyle/>
          <a:p>
            <a:pPr eaLnBrk="1" hangingPunct="1"/>
            <a:r>
              <a:rPr lang="en-US" altLang="zh-CN" sz="7200" b="1" dirty="0" smtClean="0">
                <a:solidFill>
                  <a:srgbClr val="3333FF"/>
                </a:solidFill>
                <a:latin typeface="Times New Roman" pitchFamily="18" charset="0"/>
              </a:rPr>
              <a:t>Chapter 17</a:t>
            </a:r>
            <a:r>
              <a:rPr lang="en-US" altLang="zh-CN" sz="6000" b="1" dirty="0" smtClean="0">
                <a:solidFill>
                  <a:srgbClr val="3333FF"/>
                </a:solidFill>
                <a:latin typeface="Times New Roman" pitchFamily="18" charset="0"/>
              </a:rPr>
              <a:t>  </a:t>
            </a:r>
            <a:br>
              <a:rPr lang="en-US" altLang="zh-CN" sz="6000" b="1" dirty="0" smtClean="0">
                <a:solidFill>
                  <a:srgbClr val="3333FF"/>
                </a:solidFill>
                <a:latin typeface="Times New Roman" pitchFamily="18" charset="0"/>
              </a:rPr>
            </a:br>
            <a:r>
              <a:rPr lang="en-US" altLang="zh-CN" sz="6000" b="1" dirty="0" smtClean="0">
                <a:solidFill>
                  <a:schemeClr val="tx1"/>
                </a:solidFill>
                <a:latin typeface="Times New Roman" pitchFamily="18" charset="0"/>
              </a:rPr>
              <a:t>Fatty Acid Catabolism</a:t>
            </a:r>
          </a:p>
        </p:txBody>
      </p:sp>
      <p:sp>
        <p:nvSpPr>
          <p:cNvPr id="2051" name="Rectangle 3"/>
          <p:cNvSpPr>
            <a:spLocks noGrp="1" noChangeArrowheads="1"/>
          </p:cNvSpPr>
          <p:nvPr>
            <p:ph type="subTitle" idx="1"/>
          </p:nvPr>
        </p:nvSpPr>
        <p:spPr/>
        <p:txBody>
          <a:bodyPr/>
          <a:lstStyle/>
          <a:p>
            <a:pPr eaLnBrk="1" hangingPunct="1"/>
            <a:r>
              <a:rPr lang="en-US" altLang="zh-CN" sz="4000" dirty="0" smtClean="0">
                <a:solidFill>
                  <a:srgbClr val="09D718"/>
                </a:solidFill>
              </a:rPr>
              <a:t> </a:t>
            </a: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 Box 3"/>
          <p:cNvSpPr txBox="1">
            <a:spLocks noChangeArrowheads="1"/>
          </p:cNvSpPr>
          <p:nvPr/>
        </p:nvSpPr>
        <p:spPr bwMode="auto">
          <a:xfrm>
            <a:off x="468313" y="404813"/>
            <a:ext cx="3283271" cy="1569660"/>
          </a:xfrm>
          <a:prstGeom prst="rect">
            <a:avLst/>
          </a:prstGeom>
          <a:noFill/>
          <a:ln w="9525">
            <a:noFill/>
            <a:miter lim="800000"/>
            <a:headEnd/>
            <a:tailEnd/>
          </a:ln>
        </p:spPr>
        <p:txBody>
          <a:bodyPr wrap="none">
            <a:spAutoFit/>
          </a:bodyPr>
          <a:lstStyle/>
          <a:p>
            <a:r>
              <a:rPr lang="en-US" altLang="zh-CN" sz="3200" b="1" dirty="0">
                <a:solidFill>
                  <a:srgbClr val="3333FF"/>
                </a:solidFill>
                <a:latin typeface="Times New Roman" pitchFamily="18" charset="0"/>
              </a:rPr>
              <a:t>Entry of glycerol </a:t>
            </a:r>
          </a:p>
          <a:p>
            <a:r>
              <a:rPr lang="en-US" altLang="zh-CN" sz="3200" b="1" dirty="0">
                <a:solidFill>
                  <a:srgbClr val="3333FF"/>
                </a:solidFill>
                <a:latin typeface="Times New Roman" pitchFamily="18" charset="0"/>
              </a:rPr>
              <a:t>into the glycolytic</a:t>
            </a:r>
          </a:p>
          <a:p>
            <a:r>
              <a:rPr lang="en-US" altLang="zh-CN" sz="3200" b="1" dirty="0">
                <a:solidFill>
                  <a:srgbClr val="3333FF"/>
                </a:solidFill>
                <a:latin typeface="Times New Roman" pitchFamily="18" charset="0"/>
              </a:rPr>
              <a:t>pathway</a:t>
            </a:r>
          </a:p>
        </p:txBody>
      </p:sp>
      <p:pic>
        <p:nvPicPr>
          <p:cNvPr id="11267" name="Picture 4"/>
          <p:cNvPicPr>
            <a:picLocks noChangeAspect="1" noChangeArrowheads="1"/>
          </p:cNvPicPr>
          <p:nvPr/>
        </p:nvPicPr>
        <p:blipFill>
          <a:blip r:embed="rId3"/>
          <a:srcRect/>
          <a:stretch>
            <a:fillRect/>
          </a:stretch>
        </p:blipFill>
        <p:spPr bwMode="auto">
          <a:xfrm>
            <a:off x="3635375" y="333375"/>
            <a:ext cx="4365625" cy="609758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0" y="549275"/>
            <a:ext cx="9144000" cy="1143000"/>
          </a:xfrm>
        </p:spPr>
        <p:txBody>
          <a:bodyPr/>
          <a:lstStyle/>
          <a:p>
            <a:pPr eaLnBrk="1" hangingPunct="1"/>
            <a:r>
              <a:rPr lang="en-US" altLang="zh-CN" sz="4000" b="1" dirty="0" smtClean="0">
                <a:solidFill>
                  <a:srgbClr val="3333FF"/>
                </a:solidFill>
                <a:latin typeface="Times New Roman" pitchFamily="18" charset="0"/>
              </a:rPr>
              <a:t>4. Early labeling experiments (1904): fatty acids are degraded by sequential removal of two-carbon units</a:t>
            </a:r>
          </a:p>
        </p:txBody>
      </p:sp>
      <p:sp>
        <p:nvSpPr>
          <p:cNvPr id="12291" name="Rectangle 3"/>
          <p:cNvSpPr>
            <a:spLocks noGrp="1" noChangeArrowheads="1"/>
          </p:cNvSpPr>
          <p:nvPr>
            <p:ph type="body" idx="1"/>
          </p:nvPr>
        </p:nvSpPr>
        <p:spPr>
          <a:xfrm>
            <a:off x="0" y="2133600"/>
            <a:ext cx="9144000" cy="4114800"/>
          </a:xfrm>
        </p:spPr>
        <p:txBody>
          <a:bodyPr/>
          <a:lstStyle/>
          <a:p>
            <a:pPr eaLnBrk="1" hangingPunct="1">
              <a:lnSpc>
                <a:spcPct val="90000"/>
              </a:lnSpc>
            </a:pPr>
            <a:r>
              <a:rPr lang="en-US" altLang="zh-CN" sz="2800" b="1" dirty="0" smtClean="0">
                <a:latin typeface="Times New Roman" pitchFamily="18" charset="0"/>
              </a:rPr>
              <a:t>When dogs were fed with </a:t>
            </a:r>
            <a:r>
              <a:rPr lang="en-US" altLang="zh-CN" sz="2800" b="1" dirty="0" smtClean="0">
                <a:solidFill>
                  <a:srgbClr val="FF0000"/>
                </a:solidFill>
                <a:latin typeface="Times New Roman" pitchFamily="18" charset="0"/>
              </a:rPr>
              <a:t>odd-numbered </a:t>
            </a:r>
            <a:r>
              <a:rPr lang="en-US" altLang="zh-CN" sz="2800" b="1" dirty="0" smtClean="0">
                <a:latin typeface="Times New Roman" pitchFamily="18" charset="0"/>
              </a:rPr>
              <a:t>fatty acids attached to a phenyl group, </a:t>
            </a:r>
            <a:r>
              <a:rPr lang="en-US" altLang="zh-CN" sz="2800" b="1" dirty="0" smtClean="0">
                <a:solidFill>
                  <a:srgbClr val="FF0000"/>
                </a:solidFill>
                <a:latin typeface="Times New Roman" pitchFamily="18" charset="0"/>
              </a:rPr>
              <a:t>benzoate </a:t>
            </a:r>
            <a:r>
              <a:rPr lang="en-US" altLang="zh-CN" sz="2800" b="1" dirty="0" smtClean="0">
                <a:latin typeface="Times New Roman" pitchFamily="18" charset="0"/>
              </a:rPr>
              <a:t>was excreted; and when fed with </a:t>
            </a:r>
            <a:r>
              <a:rPr lang="en-US" altLang="zh-CN" sz="2800" b="1" dirty="0" smtClean="0">
                <a:solidFill>
                  <a:srgbClr val="FF0000"/>
                </a:solidFill>
                <a:latin typeface="Times New Roman" pitchFamily="18" charset="0"/>
              </a:rPr>
              <a:t>even-numbered, phenylacetate</a:t>
            </a:r>
            <a:r>
              <a:rPr lang="en-US" altLang="zh-CN" sz="2800" b="1" dirty="0" smtClean="0">
                <a:latin typeface="Times New Roman" pitchFamily="18" charset="0"/>
              </a:rPr>
              <a:t> was excreted.</a:t>
            </a:r>
          </a:p>
          <a:p>
            <a:pPr eaLnBrk="1" hangingPunct="1">
              <a:lnSpc>
                <a:spcPct val="90000"/>
              </a:lnSpc>
            </a:pPr>
            <a:r>
              <a:rPr lang="en-US" altLang="zh-CN" sz="2800" b="1" dirty="0" smtClean="0">
                <a:latin typeface="Times New Roman" pitchFamily="18" charset="0"/>
              </a:rPr>
              <a:t>Hypothesis: the </a:t>
            </a:r>
            <a:r>
              <a:rPr lang="en-US" altLang="zh-CN" sz="2800" b="1" dirty="0" smtClean="0">
                <a:latin typeface="Symbol" pitchFamily="18" charset="2"/>
              </a:rPr>
              <a:t>b</a:t>
            </a:r>
            <a:r>
              <a:rPr lang="en-US" altLang="zh-CN" sz="2800" b="1" dirty="0" smtClean="0">
                <a:latin typeface="Times New Roman" pitchFamily="18" charset="0"/>
              </a:rPr>
              <a:t>-carbon is oxidized, with two-carbon units released by each round of oxidation.</a:t>
            </a:r>
          </a:p>
          <a:p>
            <a:pPr eaLnBrk="1" hangingPunct="1">
              <a:lnSpc>
                <a:spcPct val="90000"/>
              </a:lnSpc>
            </a:pPr>
            <a:r>
              <a:rPr lang="en-US" altLang="zh-CN" sz="2800" b="1" dirty="0" smtClean="0">
                <a:latin typeface="Times New Roman" pitchFamily="18" charset="0"/>
              </a:rPr>
              <a:t>These experiments are a landmark in biochemistry, in using </a:t>
            </a:r>
            <a:r>
              <a:rPr lang="en-US" altLang="zh-CN" sz="2800" b="1" dirty="0" smtClean="0">
                <a:solidFill>
                  <a:srgbClr val="FF0000"/>
                </a:solidFill>
                <a:latin typeface="Times New Roman" pitchFamily="18" charset="0"/>
              </a:rPr>
              <a:t>synthetic label</a:t>
            </a:r>
            <a:r>
              <a:rPr lang="en-US" altLang="zh-CN" sz="2800" b="1" dirty="0" smtClean="0">
                <a:latin typeface="Times New Roman" pitchFamily="18" charset="0"/>
              </a:rPr>
              <a:t> (the phenyl group here) to elucidate reaction mechanism, and was done long before radioisotopes was used in biochemistry!</a:t>
            </a:r>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knoop"/>
          <p:cNvPicPr>
            <a:picLocks noChangeAspect="1" noChangeArrowheads="1"/>
          </p:cNvPicPr>
          <p:nvPr/>
        </p:nvPicPr>
        <p:blipFill>
          <a:blip r:embed="rId2"/>
          <a:srcRect/>
          <a:stretch>
            <a:fillRect/>
          </a:stretch>
        </p:blipFill>
        <p:spPr bwMode="auto">
          <a:xfrm>
            <a:off x="0" y="0"/>
            <a:ext cx="3343275" cy="6858000"/>
          </a:xfrm>
          <a:prstGeom prst="rect">
            <a:avLst/>
          </a:prstGeom>
          <a:noFill/>
          <a:ln w="9525">
            <a:noFill/>
            <a:miter lim="800000"/>
            <a:headEnd/>
            <a:tailEnd/>
          </a:ln>
        </p:spPr>
      </p:pic>
      <p:sp>
        <p:nvSpPr>
          <p:cNvPr id="13315" name="Rectangle 3"/>
          <p:cNvSpPr>
            <a:spLocks noChangeArrowheads="1"/>
          </p:cNvSpPr>
          <p:nvPr/>
        </p:nvSpPr>
        <p:spPr bwMode="auto">
          <a:xfrm>
            <a:off x="2987675" y="260350"/>
            <a:ext cx="5986960" cy="4154984"/>
          </a:xfrm>
          <a:prstGeom prst="rect">
            <a:avLst/>
          </a:prstGeom>
          <a:noFill/>
          <a:ln w="9525">
            <a:noFill/>
            <a:miter lim="800000"/>
            <a:headEnd/>
            <a:tailEnd/>
          </a:ln>
        </p:spPr>
        <p:txBody>
          <a:bodyPr wrap="none">
            <a:spAutoFit/>
          </a:bodyPr>
          <a:lstStyle/>
          <a:p>
            <a:r>
              <a:rPr kumimoji="1" lang="en-US" altLang="zh-CN" sz="4400" b="1" dirty="0">
                <a:solidFill>
                  <a:schemeClr val="tx2"/>
                </a:solidFill>
                <a:latin typeface="Times New Roman" pitchFamily="18" charset="0"/>
              </a:rPr>
              <a:t>Franz Knoop’s labeling</a:t>
            </a:r>
          </a:p>
          <a:p>
            <a:r>
              <a:rPr kumimoji="1" lang="en-US" altLang="zh-CN" sz="4400" b="1" dirty="0">
                <a:solidFill>
                  <a:schemeClr val="tx2"/>
                </a:solidFill>
                <a:latin typeface="Times New Roman" pitchFamily="18" charset="0"/>
              </a:rPr>
              <a:t>experiments (1904):</a:t>
            </a:r>
          </a:p>
          <a:p>
            <a:r>
              <a:rPr kumimoji="1" lang="en-US" altLang="zh-CN" sz="4400" b="1" dirty="0">
                <a:solidFill>
                  <a:schemeClr val="tx2"/>
                </a:solidFill>
                <a:latin typeface="Times New Roman" pitchFamily="18" charset="0"/>
              </a:rPr>
              <a:t>fatty acids are degraded</a:t>
            </a:r>
          </a:p>
          <a:p>
            <a:r>
              <a:rPr kumimoji="1" lang="en-US" altLang="zh-CN" sz="4400" b="1" dirty="0">
                <a:solidFill>
                  <a:schemeClr val="tx2"/>
                </a:solidFill>
                <a:latin typeface="Times New Roman" pitchFamily="18" charset="0"/>
              </a:rPr>
              <a:t>by oxidation at the </a:t>
            </a:r>
            <a:r>
              <a:rPr kumimoji="1" lang="en-US" altLang="zh-CN" sz="4400" b="1" dirty="0">
                <a:solidFill>
                  <a:schemeClr val="tx2"/>
                </a:solidFill>
                <a:latin typeface="Symbol" pitchFamily="18" charset="2"/>
              </a:rPr>
              <a:t>b</a:t>
            </a:r>
            <a:r>
              <a:rPr kumimoji="1" lang="en-US" altLang="zh-CN" sz="4400" b="1" dirty="0">
                <a:solidFill>
                  <a:schemeClr val="tx2"/>
                </a:solidFill>
                <a:latin typeface="Times New Roman" pitchFamily="18" charset="0"/>
              </a:rPr>
              <a:t> </a:t>
            </a:r>
          </a:p>
          <a:p>
            <a:r>
              <a:rPr kumimoji="1" lang="en-US" altLang="zh-CN" sz="4400" b="1" dirty="0">
                <a:solidFill>
                  <a:schemeClr val="tx2"/>
                </a:solidFill>
                <a:latin typeface="Times New Roman" pitchFamily="18" charset="0"/>
              </a:rPr>
              <a:t>carbon, i.e., </a:t>
            </a:r>
            <a:r>
              <a:rPr kumimoji="1" lang="en-US" altLang="zh-CN" sz="4400" b="1" dirty="0">
                <a:solidFill>
                  <a:srgbClr val="FF0000"/>
                </a:solidFill>
                <a:latin typeface="Symbol" pitchFamily="18" charset="2"/>
              </a:rPr>
              <a:t>b</a:t>
            </a:r>
            <a:r>
              <a:rPr kumimoji="1" lang="en-US" altLang="zh-CN" sz="4400" b="1" dirty="0">
                <a:solidFill>
                  <a:srgbClr val="FF0000"/>
                </a:solidFill>
                <a:latin typeface="Times New Roman" pitchFamily="18" charset="0"/>
              </a:rPr>
              <a:t> oxidation</a:t>
            </a:r>
            <a:endParaRPr kumimoji="1" lang="en-US" altLang="zh-CN" sz="4400" dirty="0">
              <a:solidFill>
                <a:srgbClr val="00FFFF"/>
              </a:solidFill>
              <a:latin typeface="Times New Roman" pitchFamily="18" charset="0"/>
            </a:endParaRPr>
          </a:p>
          <a:p>
            <a:r>
              <a:rPr kumimoji="1" lang="en-US" altLang="zh-CN" sz="4400" dirty="0">
                <a:solidFill>
                  <a:srgbClr val="00FFFF"/>
                </a:solidFill>
                <a:latin typeface="Times New Roman" pitchFamily="18" charset="0"/>
              </a:rPr>
              <a:t> </a:t>
            </a:r>
          </a:p>
        </p:txBody>
      </p:sp>
      <p:sp>
        <p:nvSpPr>
          <p:cNvPr id="13316" name="Rectangle 4"/>
          <p:cNvSpPr>
            <a:spLocks noChangeArrowheads="1"/>
          </p:cNvSpPr>
          <p:nvPr/>
        </p:nvSpPr>
        <p:spPr bwMode="auto">
          <a:xfrm>
            <a:off x="914400" y="0"/>
            <a:ext cx="379413" cy="519113"/>
          </a:xfrm>
          <a:prstGeom prst="rect">
            <a:avLst/>
          </a:prstGeom>
          <a:noFill/>
          <a:ln w="9525">
            <a:noFill/>
            <a:miter lim="800000"/>
            <a:headEnd/>
            <a:tailEnd/>
          </a:ln>
        </p:spPr>
        <p:txBody>
          <a:bodyPr wrap="none">
            <a:spAutoFit/>
          </a:bodyPr>
          <a:lstStyle/>
          <a:p>
            <a:r>
              <a:rPr kumimoji="1" lang="en-US" altLang="zh-CN" sz="2800" b="1" dirty="0">
                <a:solidFill>
                  <a:srgbClr val="3333FF"/>
                </a:solidFill>
                <a:latin typeface="Symbol" pitchFamily="18" charset="2"/>
              </a:rPr>
              <a:t>b</a:t>
            </a:r>
          </a:p>
        </p:txBody>
      </p:sp>
      <p:sp>
        <p:nvSpPr>
          <p:cNvPr id="13317" name="Rectangle 6"/>
          <p:cNvSpPr>
            <a:spLocks noChangeArrowheads="1"/>
          </p:cNvSpPr>
          <p:nvPr/>
        </p:nvSpPr>
        <p:spPr bwMode="auto">
          <a:xfrm>
            <a:off x="1447800" y="3505200"/>
            <a:ext cx="379413" cy="519113"/>
          </a:xfrm>
          <a:prstGeom prst="rect">
            <a:avLst/>
          </a:prstGeom>
          <a:noFill/>
          <a:ln w="9525">
            <a:noFill/>
            <a:miter lim="800000"/>
            <a:headEnd/>
            <a:tailEnd/>
          </a:ln>
        </p:spPr>
        <p:txBody>
          <a:bodyPr wrap="none">
            <a:spAutoFit/>
          </a:bodyPr>
          <a:lstStyle/>
          <a:p>
            <a:r>
              <a:rPr kumimoji="1" lang="en-US" altLang="zh-CN" sz="2800" b="1" dirty="0">
                <a:solidFill>
                  <a:srgbClr val="3333FF"/>
                </a:solidFill>
                <a:latin typeface="Symbol" pitchFamily="18" charset="2"/>
              </a:rPr>
              <a:t>b</a:t>
            </a:r>
          </a:p>
        </p:txBody>
      </p:sp>
      <p:sp>
        <p:nvSpPr>
          <p:cNvPr id="13318" name="Rectangle 7"/>
          <p:cNvSpPr>
            <a:spLocks noChangeArrowheads="1"/>
          </p:cNvSpPr>
          <p:nvPr/>
        </p:nvSpPr>
        <p:spPr bwMode="auto">
          <a:xfrm>
            <a:off x="1447800" y="0"/>
            <a:ext cx="407988" cy="519113"/>
          </a:xfrm>
          <a:prstGeom prst="rect">
            <a:avLst/>
          </a:prstGeom>
          <a:noFill/>
          <a:ln w="9525">
            <a:noFill/>
            <a:miter lim="800000"/>
            <a:headEnd/>
            <a:tailEnd/>
          </a:ln>
        </p:spPr>
        <p:txBody>
          <a:bodyPr wrap="none">
            <a:spAutoFit/>
          </a:bodyPr>
          <a:lstStyle/>
          <a:p>
            <a:r>
              <a:rPr kumimoji="1" lang="en-US" altLang="zh-CN" sz="2800" b="1" dirty="0">
                <a:solidFill>
                  <a:srgbClr val="3333FF"/>
                </a:solidFill>
                <a:latin typeface="Symbol" pitchFamily="18" charset="2"/>
              </a:rPr>
              <a:t>a</a:t>
            </a:r>
          </a:p>
        </p:txBody>
      </p:sp>
      <p:sp>
        <p:nvSpPr>
          <p:cNvPr id="13319" name="Rectangle 8"/>
          <p:cNvSpPr>
            <a:spLocks noChangeArrowheads="1"/>
          </p:cNvSpPr>
          <p:nvPr/>
        </p:nvSpPr>
        <p:spPr bwMode="auto">
          <a:xfrm>
            <a:off x="2057400" y="3505200"/>
            <a:ext cx="407988" cy="519113"/>
          </a:xfrm>
          <a:prstGeom prst="rect">
            <a:avLst/>
          </a:prstGeom>
          <a:noFill/>
          <a:ln w="9525">
            <a:noFill/>
            <a:miter lim="800000"/>
            <a:headEnd/>
            <a:tailEnd/>
          </a:ln>
        </p:spPr>
        <p:txBody>
          <a:bodyPr wrap="none">
            <a:spAutoFit/>
          </a:bodyPr>
          <a:lstStyle/>
          <a:p>
            <a:r>
              <a:rPr kumimoji="1" lang="en-US" altLang="zh-CN" sz="2800" b="1" dirty="0">
                <a:solidFill>
                  <a:srgbClr val="3333FF"/>
                </a:solidFill>
                <a:latin typeface="Symbol" pitchFamily="18" charset="2"/>
              </a:rPr>
              <a:t>a</a:t>
            </a:r>
          </a:p>
        </p:txBody>
      </p:sp>
      <p:sp>
        <p:nvSpPr>
          <p:cNvPr id="13320" name="AutoShape 9"/>
          <p:cNvSpPr>
            <a:spLocks noChangeArrowheads="1"/>
          </p:cNvSpPr>
          <p:nvPr/>
        </p:nvSpPr>
        <p:spPr bwMode="auto">
          <a:xfrm>
            <a:off x="1295400" y="685800"/>
            <a:ext cx="228600" cy="381000"/>
          </a:xfrm>
          <a:prstGeom prst="upArrow">
            <a:avLst>
              <a:gd name="adj1" fmla="val 50000"/>
              <a:gd name="adj2" fmla="val 41667"/>
            </a:avLst>
          </a:prstGeom>
          <a:solidFill>
            <a:schemeClr val="tx1"/>
          </a:solidFill>
          <a:ln w="9525">
            <a:solidFill>
              <a:schemeClr val="tx1"/>
            </a:solidFill>
            <a:miter lim="800000"/>
            <a:headEnd/>
            <a:tailEnd/>
          </a:ln>
        </p:spPr>
        <p:txBody>
          <a:bodyPr wrap="none" anchor="ctr"/>
          <a:lstStyle/>
          <a:p>
            <a:endParaRPr lang="zh-CN" altLang="en-US"/>
          </a:p>
        </p:txBody>
      </p:sp>
      <p:sp>
        <p:nvSpPr>
          <p:cNvPr id="13321" name="AutoShape 10"/>
          <p:cNvSpPr>
            <a:spLocks noChangeArrowheads="1"/>
          </p:cNvSpPr>
          <p:nvPr/>
        </p:nvSpPr>
        <p:spPr bwMode="auto">
          <a:xfrm>
            <a:off x="1905000" y="4191000"/>
            <a:ext cx="228600" cy="381000"/>
          </a:xfrm>
          <a:prstGeom prst="upArrow">
            <a:avLst>
              <a:gd name="adj1" fmla="val 50000"/>
              <a:gd name="adj2" fmla="val 41667"/>
            </a:avLst>
          </a:prstGeom>
          <a:solidFill>
            <a:schemeClr val="tx1"/>
          </a:solidFill>
          <a:ln w="9525">
            <a:solidFill>
              <a:schemeClr val="tx1"/>
            </a:solidFill>
            <a:miter lim="800000"/>
            <a:headEnd/>
            <a:tailEnd/>
          </a:ln>
        </p:spPr>
        <p:txBody>
          <a:bodyPr wrap="none" anchor="ctr"/>
          <a:lstStyle/>
          <a:p>
            <a:endParaRPr lang="zh-CN" altLang="en-US"/>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468313" y="476250"/>
            <a:ext cx="8351837" cy="1143000"/>
          </a:xfrm>
        </p:spPr>
        <p:txBody>
          <a:bodyPr/>
          <a:lstStyle/>
          <a:p>
            <a:pPr eaLnBrk="1" hangingPunct="1"/>
            <a:r>
              <a:rPr lang="en-US" altLang="zh-CN" sz="4800" b="1" dirty="0" smtClean="0">
                <a:solidFill>
                  <a:srgbClr val="3333FF"/>
                </a:solidFill>
                <a:latin typeface="Times New Roman" panose="02020603050405020304" pitchFamily="18" charset="0"/>
                <a:cs typeface="Times New Roman" panose="02020603050405020304" pitchFamily="18" charset="0"/>
              </a:rPr>
              <a:t>5. Fatty acid oxidation was found to occur in mitochondria</a:t>
            </a:r>
            <a:r>
              <a:rPr lang="en-US" altLang="zh-CN" dirty="0" smtClean="0">
                <a:solidFill>
                  <a:srgbClr val="3333FF"/>
                </a:solidFill>
                <a:latin typeface="Times New Roman" panose="02020603050405020304" pitchFamily="18" charset="0"/>
                <a:cs typeface="Times New Roman" panose="02020603050405020304" pitchFamily="18" charset="0"/>
              </a:rPr>
              <a:t> </a:t>
            </a:r>
          </a:p>
        </p:txBody>
      </p:sp>
      <p:sp>
        <p:nvSpPr>
          <p:cNvPr id="14339" name="Rectangle 3"/>
          <p:cNvSpPr>
            <a:spLocks noGrp="1" noChangeArrowheads="1"/>
          </p:cNvSpPr>
          <p:nvPr>
            <p:ph type="body" idx="1"/>
          </p:nvPr>
        </p:nvSpPr>
        <p:spPr>
          <a:xfrm>
            <a:off x="251520" y="2132856"/>
            <a:ext cx="9144000" cy="5157788"/>
          </a:xfrm>
        </p:spPr>
        <p:txBody>
          <a:bodyPr/>
          <a:lstStyle/>
          <a:p>
            <a:pPr eaLnBrk="1" hangingPunct="1"/>
            <a:r>
              <a:rPr lang="en-US" altLang="zh-CN" sz="4000" b="1" dirty="0" smtClean="0">
                <a:latin typeface="Times New Roman" pitchFamily="18" charset="0"/>
              </a:rPr>
              <a:t>Enzymes of fatty acid oxidation in animal cells were localized in the mitochondria matrix.</a:t>
            </a:r>
          </a:p>
          <a:p>
            <a:pPr eaLnBrk="1" hangingPunct="1"/>
            <a:endParaRPr lang="en-US" altLang="zh-CN" sz="4000" b="1" dirty="0" smtClean="0">
              <a:latin typeface="Times New Roman" pitchFamily="18" charset="0"/>
            </a:endParaRPr>
          </a:p>
          <a:p>
            <a:pPr eaLnBrk="1" hangingPunct="1"/>
            <a:r>
              <a:rPr lang="en-US" altLang="zh-CN" sz="4000" b="1" dirty="0" smtClean="0">
                <a:latin typeface="Times New Roman" pitchFamily="18" charset="0"/>
              </a:rPr>
              <a:t>Revealed by Eugene Kennedy and Albert Lehninger in 1948.</a:t>
            </a: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395288" y="260350"/>
            <a:ext cx="8532812" cy="1223963"/>
          </a:xfrm>
        </p:spPr>
        <p:txBody>
          <a:bodyPr/>
          <a:lstStyle/>
          <a:p>
            <a:pPr eaLnBrk="1" hangingPunct="1"/>
            <a:r>
              <a:rPr lang="en-US" altLang="zh-CN" b="1" dirty="0" smtClean="0">
                <a:solidFill>
                  <a:srgbClr val="3333FF"/>
                </a:solidFill>
                <a:latin typeface="Times New Roman" pitchFamily="18" charset="0"/>
              </a:rPr>
              <a:t>6. Fatty acids are activated on the outer membrane of mitochondria</a:t>
            </a:r>
          </a:p>
        </p:txBody>
      </p:sp>
      <p:sp>
        <p:nvSpPr>
          <p:cNvPr id="15363" name="Rectangle 3"/>
          <p:cNvSpPr>
            <a:spLocks noGrp="1" noChangeArrowheads="1"/>
          </p:cNvSpPr>
          <p:nvPr>
            <p:ph type="body" idx="1"/>
          </p:nvPr>
        </p:nvSpPr>
        <p:spPr>
          <a:xfrm>
            <a:off x="0" y="1700213"/>
            <a:ext cx="9144000" cy="5562600"/>
          </a:xfrm>
        </p:spPr>
        <p:txBody>
          <a:bodyPr/>
          <a:lstStyle/>
          <a:p>
            <a:pPr eaLnBrk="1" hangingPunct="1">
              <a:lnSpc>
                <a:spcPct val="90000"/>
              </a:lnSpc>
            </a:pPr>
            <a:r>
              <a:rPr lang="en-US" altLang="zh-CN" sz="2800" b="1" dirty="0" smtClean="0">
                <a:latin typeface="Times New Roman" pitchFamily="18" charset="0"/>
              </a:rPr>
              <a:t>Fatty acids are converted to </a:t>
            </a:r>
            <a:r>
              <a:rPr lang="en-US" altLang="zh-CN" sz="2800" b="1" dirty="0" smtClean="0">
                <a:solidFill>
                  <a:srgbClr val="FF0000"/>
                </a:solidFill>
                <a:latin typeface="Times New Roman" pitchFamily="18" charset="0"/>
              </a:rPr>
              <a:t>fatty acyl-CoA</a:t>
            </a:r>
            <a:r>
              <a:rPr lang="en-US" altLang="zh-CN" sz="2800" b="1" dirty="0" smtClean="0">
                <a:latin typeface="Times New Roman" pitchFamily="18" charset="0"/>
              </a:rPr>
              <a:t> (a high energy compound) via a </a:t>
            </a:r>
            <a:r>
              <a:rPr lang="en-US" altLang="zh-CN" sz="2800" b="1" dirty="0" smtClean="0">
                <a:solidFill>
                  <a:srgbClr val="FF0000"/>
                </a:solidFill>
                <a:latin typeface="Times New Roman" pitchFamily="18" charset="0"/>
              </a:rPr>
              <a:t>fatty acyl-adenylate </a:t>
            </a:r>
            <a:r>
              <a:rPr lang="en-US" altLang="zh-CN" sz="2800" b="1" dirty="0" smtClean="0">
                <a:latin typeface="Times New Roman" pitchFamily="18" charset="0"/>
              </a:rPr>
              <a:t>intermediate (enzyme-bound, mixed anhydride) by the action of </a:t>
            </a:r>
            <a:r>
              <a:rPr lang="en-US" altLang="zh-CN" sz="2800" b="1" dirty="0" smtClean="0">
                <a:solidFill>
                  <a:srgbClr val="FF0000"/>
                </a:solidFill>
                <a:latin typeface="Times New Roman" pitchFamily="18" charset="0"/>
              </a:rPr>
              <a:t>fatty acyl-CoA synthetase</a:t>
            </a:r>
            <a:r>
              <a:rPr lang="en-US" altLang="zh-CN" sz="2800" b="1" dirty="0" smtClean="0">
                <a:latin typeface="Times New Roman" pitchFamily="18" charset="0"/>
              </a:rPr>
              <a:t> (also called fatty acid thiokinase).</a:t>
            </a:r>
          </a:p>
          <a:p>
            <a:pPr eaLnBrk="1" hangingPunct="1">
              <a:lnSpc>
                <a:spcPct val="90000"/>
              </a:lnSpc>
            </a:pPr>
            <a:r>
              <a:rPr lang="en-US" altLang="zh-CN" sz="2800" b="1" dirty="0" smtClean="0">
                <a:latin typeface="Times New Roman" pitchFamily="18" charset="0"/>
              </a:rPr>
              <a:t>Pyrophosphate is hydrolyzed by </a:t>
            </a:r>
            <a:r>
              <a:rPr lang="en-US" altLang="zh-CN" sz="2800" b="1" dirty="0" smtClean="0">
                <a:solidFill>
                  <a:srgbClr val="FF0000"/>
                </a:solidFill>
                <a:latin typeface="Times New Roman" pitchFamily="18" charset="0"/>
              </a:rPr>
              <a:t>inorganic pyrophosphatase</a:t>
            </a:r>
            <a:r>
              <a:rPr lang="en-US" altLang="zh-CN" sz="2800" b="1" dirty="0" smtClean="0">
                <a:latin typeface="Times New Roman" pitchFamily="18" charset="0"/>
              </a:rPr>
              <a:t>, thus two anhydride bonds of ATP are consumed to form one high-energy thioester bond, thus pulling the reaction forward: a common phenomena in biosynthetic reactions.</a:t>
            </a:r>
          </a:p>
          <a:p>
            <a:pPr eaLnBrk="1" hangingPunct="1">
              <a:lnSpc>
                <a:spcPct val="90000"/>
              </a:lnSpc>
            </a:pPr>
            <a:r>
              <a:rPr lang="en-US" altLang="zh-CN" sz="2800" b="1" dirty="0" smtClean="0">
                <a:latin typeface="Times New Roman" pitchFamily="18" charset="0"/>
              </a:rPr>
              <a:t>Acyl-adenylates are often formed when –COOH groups are activated in biochemistry.</a:t>
            </a:r>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Box 3"/>
          <p:cNvSpPr txBox="1">
            <a:spLocks noChangeArrowheads="1"/>
          </p:cNvSpPr>
          <p:nvPr/>
        </p:nvSpPr>
        <p:spPr bwMode="auto">
          <a:xfrm>
            <a:off x="539750" y="6165850"/>
            <a:ext cx="8037513" cy="579438"/>
          </a:xfrm>
          <a:prstGeom prst="rect">
            <a:avLst/>
          </a:prstGeom>
          <a:noFill/>
          <a:ln w="9525">
            <a:noFill/>
            <a:miter lim="800000"/>
            <a:headEnd/>
            <a:tailEnd/>
          </a:ln>
        </p:spPr>
        <p:txBody>
          <a:bodyPr wrap="none">
            <a:spAutoFit/>
          </a:bodyPr>
          <a:lstStyle/>
          <a:p>
            <a:r>
              <a:rPr lang="en-US" altLang="zh-CN" sz="3200" b="1" dirty="0">
                <a:solidFill>
                  <a:srgbClr val="3333FF"/>
                </a:solidFill>
                <a:latin typeface="Times New Roman" pitchFamily="18" charset="0"/>
              </a:rPr>
              <a:t>Conversion of a fatty acid to a fatty acyl-CoA</a:t>
            </a:r>
          </a:p>
        </p:txBody>
      </p:sp>
      <p:pic>
        <p:nvPicPr>
          <p:cNvPr id="16387" name="Picture 4"/>
          <p:cNvPicPr>
            <a:picLocks noChangeAspect="1" noChangeArrowheads="1"/>
          </p:cNvPicPr>
          <p:nvPr/>
        </p:nvPicPr>
        <p:blipFill>
          <a:blip r:embed="rId3"/>
          <a:srcRect/>
          <a:stretch>
            <a:fillRect/>
          </a:stretch>
        </p:blipFill>
        <p:spPr bwMode="auto">
          <a:xfrm>
            <a:off x="539750" y="188913"/>
            <a:ext cx="8091488" cy="6097587"/>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0" y="115888"/>
            <a:ext cx="9144000" cy="1143000"/>
          </a:xfrm>
        </p:spPr>
        <p:txBody>
          <a:bodyPr/>
          <a:lstStyle/>
          <a:p>
            <a:pPr eaLnBrk="1" hangingPunct="1"/>
            <a:r>
              <a:rPr lang="en-US" altLang="zh-CN" sz="4000" b="1" dirty="0" smtClean="0">
                <a:solidFill>
                  <a:srgbClr val="3333FF"/>
                </a:solidFill>
                <a:latin typeface="Times New Roman" pitchFamily="18" charset="0"/>
              </a:rPr>
              <a:t>7. Activated (long chain) fatty acids are carried into the matrix by carnitine</a:t>
            </a:r>
          </a:p>
        </p:txBody>
      </p:sp>
      <p:sp>
        <p:nvSpPr>
          <p:cNvPr id="17411" name="Rectangle 3"/>
          <p:cNvSpPr>
            <a:spLocks noGrp="1" noChangeArrowheads="1"/>
          </p:cNvSpPr>
          <p:nvPr>
            <p:ph type="body" idx="1"/>
          </p:nvPr>
        </p:nvSpPr>
        <p:spPr>
          <a:xfrm>
            <a:off x="0" y="1484313"/>
            <a:ext cx="9144000" cy="4114800"/>
          </a:xfrm>
        </p:spPr>
        <p:txBody>
          <a:bodyPr/>
          <a:lstStyle/>
          <a:p>
            <a:pPr eaLnBrk="1" hangingPunct="1">
              <a:lnSpc>
                <a:spcPct val="90000"/>
              </a:lnSpc>
            </a:pPr>
            <a:r>
              <a:rPr lang="en-US" altLang="zh-CN" b="1" dirty="0" smtClean="0">
                <a:latin typeface="Times New Roman" pitchFamily="18" charset="0"/>
              </a:rPr>
              <a:t>The fatty acyl group is attached to </a:t>
            </a:r>
            <a:r>
              <a:rPr lang="en-US" altLang="zh-CN" b="1" dirty="0" smtClean="0">
                <a:solidFill>
                  <a:srgbClr val="FF0000"/>
                </a:solidFill>
                <a:latin typeface="Times New Roman" pitchFamily="18" charset="0"/>
              </a:rPr>
              <a:t>carnitine</a:t>
            </a:r>
            <a:r>
              <a:rPr lang="en-US" altLang="zh-CN" b="1" dirty="0" smtClean="0">
                <a:latin typeface="Times New Roman" pitchFamily="18" charset="0"/>
              </a:rPr>
              <a:t>     (</a:t>
            </a:r>
            <a:r>
              <a:rPr lang="zh-CN" altLang="en-US" b="1" dirty="0" smtClean="0">
                <a:latin typeface="楷体" panose="02010609060101010101" pitchFamily="49" charset="-122"/>
                <a:ea typeface="楷体" panose="02010609060101010101" pitchFamily="49" charset="-122"/>
              </a:rPr>
              <a:t>肉碱</a:t>
            </a:r>
            <a:r>
              <a:rPr lang="en-US" altLang="zh-CN" b="1" dirty="0" smtClean="0">
                <a:latin typeface="Times New Roman" pitchFamily="18" charset="0"/>
              </a:rPr>
              <a:t>) via transesterification by the action of </a:t>
            </a:r>
            <a:r>
              <a:rPr lang="en-US" altLang="zh-CN" b="1" dirty="0" smtClean="0">
                <a:solidFill>
                  <a:srgbClr val="FF0000"/>
                </a:solidFill>
                <a:latin typeface="Times New Roman" pitchFamily="18" charset="0"/>
              </a:rPr>
              <a:t>carnitine acyltransferase I</a:t>
            </a:r>
            <a:r>
              <a:rPr lang="en-US" altLang="zh-CN" b="1" dirty="0" smtClean="0">
                <a:latin typeface="Times New Roman" pitchFamily="18" charset="0"/>
              </a:rPr>
              <a:t> located on the outer membrane of mitochondria, forming </a:t>
            </a:r>
            <a:r>
              <a:rPr lang="en-US" altLang="zh-CN" b="1" dirty="0" smtClean="0">
                <a:solidFill>
                  <a:srgbClr val="FF0000"/>
                </a:solidFill>
                <a:latin typeface="Times New Roman" pitchFamily="18" charset="0"/>
              </a:rPr>
              <a:t>fatty acyl-carnitine</a:t>
            </a:r>
            <a:r>
              <a:rPr lang="en-US" altLang="zh-CN" b="1" dirty="0" smtClean="0">
                <a:latin typeface="Times New Roman" pitchFamily="18" charset="0"/>
              </a:rPr>
              <a:t>, leaving the CoA in the cytosol.</a:t>
            </a:r>
          </a:p>
          <a:p>
            <a:pPr eaLnBrk="1" hangingPunct="1">
              <a:lnSpc>
                <a:spcPct val="90000"/>
              </a:lnSpc>
            </a:pPr>
            <a:r>
              <a:rPr lang="en-US" altLang="zh-CN" b="1" dirty="0" smtClean="0">
                <a:latin typeface="Times New Roman" pitchFamily="18" charset="0"/>
              </a:rPr>
              <a:t>The </a:t>
            </a:r>
            <a:r>
              <a:rPr lang="en-US" altLang="zh-CN" b="1" dirty="0" smtClean="0">
                <a:solidFill>
                  <a:srgbClr val="FF0000"/>
                </a:solidFill>
                <a:latin typeface="Times New Roman" pitchFamily="18" charset="0"/>
              </a:rPr>
              <a:t>acyl carnitine/carnitine transporter</a:t>
            </a:r>
            <a:r>
              <a:rPr lang="en-US" altLang="zh-CN" b="1" dirty="0" smtClean="0">
                <a:latin typeface="Times New Roman" pitchFamily="18" charset="0"/>
              </a:rPr>
              <a:t> moves acyl-carnitine across the inner membrane of mitochondria via facilitated diffusion.</a:t>
            </a:r>
          </a:p>
          <a:p>
            <a:pPr eaLnBrk="1" hangingPunct="1">
              <a:lnSpc>
                <a:spcPct val="90000"/>
              </a:lnSpc>
            </a:pPr>
            <a:r>
              <a:rPr lang="en-US" altLang="zh-CN" b="1" dirty="0" smtClean="0">
                <a:latin typeface="Times New Roman" pitchFamily="18" charset="0"/>
              </a:rPr>
              <a:t>Medium-chain acyl-CoAs seem to enter the matrix by themselves, without being carried by carnitine.</a:t>
            </a: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p:cNvPicPr>
            <a:picLocks noChangeAspect="1" noChangeArrowheads="1"/>
          </p:cNvPicPr>
          <p:nvPr/>
        </p:nvPicPr>
        <p:blipFill>
          <a:blip r:embed="rId3"/>
          <a:srcRect/>
          <a:stretch>
            <a:fillRect/>
          </a:stretch>
        </p:blipFill>
        <p:spPr bwMode="auto">
          <a:xfrm>
            <a:off x="303213" y="1504950"/>
            <a:ext cx="8535987" cy="3846513"/>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Text Box 4"/>
          <p:cNvSpPr txBox="1">
            <a:spLocks noChangeArrowheads="1"/>
          </p:cNvSpPr>
          <p:nvPr/>
        </p:nvSpPr>
        <p:spPr bwMode="auto">
          <a:xfrm>
            <a:off x="695326" y="5768500"/>
            <a:ext cx="7621587" cy="1066800"/>
          </a:xfrm>
          <a:prstGeom prst="rect">
            <a:avLst/>
          </a:prstGeom>
          <a:noFill/>
          <a:ln w="9525">
            <a:noFill/>
            <a:miter lim="800000"/>
            <a:headEnd/>
            <a:tailEnd/>
          </a:ln>
        </p:spPr>
        <p:txBody>
          <a:bodyPr wrap="none">
            <a:spAutoFit/>
          </a:bodyPr>
          <a:lstStyle/>
          <a:p>
            <a:pPr algn="ctr"/>
            <a:r>
              <a:rPr lang="en-US" altLang="zh-CN" sz="3200" b="1" dirty="0">
                <a:solidFill>
                  <a:srgbClr val="3333FF"/>
                </a:solidFill>
                <a:latin typeface="Times New Roman" pitchFamily="18" charset="0"/>
              </a:rPr>
              <a:t>Fatty acid entry into mitochondria </a:t>
            </a:r>
          </a:p>
          <a:p>
            <a:pPr algn="ctr"/>
            <a:r>
              <a:rPr lang="en-US" altLang="zh-CN" sz="3200" b="1" dirty="0">
                <a:solidFill>
                  <a:srgbClr val="3333FF"/>
                </a:solidFill>
                <a:latin typeface="Times New Roman" pitchFamily="18" charset="0"/>
              </a:rPr>
              <a:t>via the acyl-carnitine/carnitine transporter</a:t>
            </a:r>
          </a:p>
        </p:txBody>
      </p:sp>
      <p:pic>
        <p:nvPicPr>
          <p:cNvPr id="19460" name="Picture 8"/>
          <p:cNvPicPr>
            <a:picLocks noChangeAspect="1" noChangeArrowheads="1"/>
          </p:cNvPicPr>
          <p:nvPr/>
        </p:nvPicPr>
        <p:blipFill>
          <a:blip r:embed="rId3"/>
          <a:srcRect/>
          <a:stretch>
            <a:fillRect/>
          </a:stretch>
        </p:blipFill>
        <p:spPr bwMode="auto">
          <a:xfrm>
            <a:off x="323850" y="260350"/>
            <a:ext cx="8535988" cy="3408363"/>
          </a:xfrm>
          <a:prstGeom prst="rect">
            <a:avLst/>
          </a:prstGeom>
          <a:noFill/>
          <a:ln w="9525">
            <a:noFill/>
            <a:miter lim="800000"/>
            <a:headEnd/>
            <a:tailEnd/>
          </a:ln>
        </p:spPr>
      </p:pic>
      <p:sp>
        <p:nvSpPr>
          <p:cNvPr id="19461" name="Rectangle 10"/>
          <p:cNvSpPr>
            <a:spLocks noChangeArrowheads="1"/>
          </p:cNvSpPr>
          <p:nvPr/>
        </p:nvSpPr>
        <p:spPr bwMode="auto">
          <a:xfrm>
            <a:off x="1547664" y="3068638"/>
            <a:ext cx="1440160" cy="522044"/>
          </a:xfrm>
          <a:prstGeom prst="rect">
            <a:avLst/>
          </a:prstGeom>
          <a:noFill/>
          <a:ln w="38100">
            <a:solidFill>
              <a:srgbClr val="FF0000"/>
            </a:solidFill>
            <a:miter lim="800000"/>
            <a:headEnd/>
            <a:tailEnd/>
          </a:ln>
        </p:spPr>
        <p:txBody>
          <a:bodyPr wrap="none" anchor="ctr"/>
          <a:lstStyle/>
          <a:p>
            <a:endParaRPr lang="zh-CN" altLang="en-US"/>
          </a:p>
        </p:txBody>
      </p:sp>
      <p:sp>
        <p:nvSpPr>
          <p:cNvPr id="19462" name="Rectangle 12"/>
          <p:cNvSpPr>
            <a:spLocks noChangeArrowheads="1"/>
          </p:cNvSpPr>
          <p:nvPr/>
        </p:nvSpPr>
        <p:spPr bwMode="auto">
          <a:xfrm>
            <a:off x="6948488" y="1125538"/>
            <a:ext cx="1368425" cy="574675"/>
          </a:xfrm>
          <a:prstGeom prst="rect">
            <a:avLst/>
          </a:prstGeom>
          <a:noFill/>
          <a:ln w="38100">
            <a:solidFill>
              <a:srgbClr val="FF0000"/>
            </a:solidFill>
            <a:miter lim="800000"/>
            <a:headEnd/>
            <a:tailEnd/>
          </a:ln>
        </p:spPr>
        <p:txBody>
          <a:bodyPr wrap="none" anchor="ctr"/>
          <a:lstStyle/>
          <a:p>
            <a:endParaRPr lang="zh-CN" altLang="en-US"/>
          </a:p>
        </p:txBody>
      </p:sp>
      <p:sp>
        <p:nvSpPr>
          <p:cNvPr id="19463" name="Oval 13"/>
          <p:cNvSpPr>
            <a:spLocks noChangeArrowheads="1"/>
          </p:cNvSpPr>
          <p:nvPr/>
        </p:nvSpPr>
        <p:spPr bwMode="auto">
          <a:xfrm>
            <a:off x="6372225" y="3068638"/>
            <a:ext cx="1079500" cy="431800"/>
          </a:xfrm>
          <a:prstGeom prst="ellipse">
            <a:avLst/>
          </a:prstGeom>
          <a:noFill/>
          <a:ln w="38100">
            <a:solidFill>
              <a:srgbClr val="3333FF"/>
            </a:solidFill>
            <a:round/>
            <a:headEnd/>
            <a:tailEnd/>
          </a:ln>
        </p:spPr>
        <p:txBody>
          <a:bodyPr wrap="none" anchor="ctr"/>
          <a:lstStyle/>
          <a:p>
            <a:endParaRPr lang="zh-CN" altLang="en-US"/>
          </a:p>
        </p:txBody>
      </p:sp>
      <p:pic>
        <p:nvPicPr>
          <p:cNvPr id="8" name="图片 7"/>
          <p:cNvPicPr>
            <a:picLocks noChangeAspect="1"/>
          </p:cNvPicPr>
          <p:nvPr/>
        </p:nvPicPr>
        <p:blipFill rotWithShape="1">
          <a:blip r:embed="rId4"/>
          <a:srcRect l="3333" t="30317" r="1726" b="24497"/>
          <a:stretch/>
        </p:blipFill>
        <p:spPr>
          <a:xfrm>
            <a:off x="347958" y="3613795"/>
            <a:ext cx="8487772" cy="227227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flipV="1">
            <a:off x="838200" y="-76200"/>
            <a:ext cx="7772400" cy="76200"/>
          </a:xfrm>
        </p:spPr>
        <p:txBody>
          <a:bodyPr/>
          <a:lstStyle/>
          <a:p>
            <a:pPr eaLnBrk="1" hangingPunct="1"/>
            <a:r>
              <a:rPr lang="en-US" altLang="zh-CN" dirty="0" smtClean="0"/>
              <a:t> </a:t>
            </a:r>
          </a:p>
        </p:txBody>
      </p:sp>
      <p:sp>
        <p:nvSpPr>
          <p:cNvPr id="20483" name="Rectangle 3"/>
          <p:cNvSpPr>
            <a:spLocks noGrp="1" noChangeArrowheads="1"/>
          </p:cNvSpPr>
          <p:nvPr>
            <p:ph type="body" idx="1"/>
          </p:nvPr>
        </p:nvSpPr>
        <p:spPr>
          <a:xfrm>
            <a:off x="0" y="549275"/>
            <a:ext cx="9144000" cy="4114800"/>
          </a:xfrm>
        </p:spPr>
        <p:txBody>
          <a:bodyPr/>
          <a:lstStyle/>
          <a:p>
            <a:pPr eaLnBrk="1" hangingPunct="1">
              <a:lnSpc>
                <a:spcPct val="90000"/>
              </a:lnSpc>
            </a:pPr>
            <a:r>
              <a:rPr lang="en-US" altLang="zh-CN" b="1" dirty="0" smtClean="0">
                <a:latin typeface="Times New Roman" pitchFamily="18" charset="0"/>
              </a:rPr>
              <a:t>The acyl group is then transferred back to CoA to form fatty acyl-CoA by the action of </a:t>
            </a:r>
            <a:r>
              <a:rPr lang="en-US" altLang="zh-CN" b="1" dirty="0" smtClean="0">
                <a:solidFill>
                  <a:srgbClr val="FF0000"/>
                </a:solidFill>
                <a:latin typeface="Times New Roman" pitchFamily="18" charset="0"/>
              </a:rPr>
              <a:t>carnitine acyltransferase II</a:t>
            </a:r>
            <a:r>
              <a:rPr lang="en-US" altLang="zh-CN" b="1" dirty="0" smtClean="0">
                <a:latin typeface="Times New Roman" pitchFamily="18" charset="0"/>
              </a:rPr>
              <a:t> located on the inner face of the inner membrane.</a:t>
            </a:r>
          </a:p>
          <a:p>
            <a:pPr eaLnBrk="1" hangingPunct="1">
              <a:lnSpc>
                <a:spcPct val="90000"/>
              </a:lnSpc>
            </a:pPr>
            <a:endParaRPr lang="en-US" altLang="zh-CN" b="1" dirty="0" smtClean="0">
              <a:latin typeface="Times New Roman" pitchFamily="18" charset="0"/>
            </a:endParaRPr>
          </a:p>
          <a:p>
            <a:pPr eaLnBrk="1" hangingPunct="1">
              <a:lnSpc>
                <a:spcPct val="90000"/>
              </a:lnSpc>
            </a:pPr>
            <a:r>
              <a:rPr lang="en-US" altLang="zh-CN" b="1" dirty="0" smtClean="0">
                <a:latin typeface="Times New Roman" pitchFamily="18" charset="0"/>
              </a:rPr>
              <a:t>This entering step seems to be </a:t>
            </a:r>
            <a:r>
              <a:rPr lang="en-US" altLang="zh-CN" b="1" dirty="0" smtClean="0">
                <a:solidFill>
                  <a:srgbClr val="FF0000"/>
                </a:solidFill>
                <a:latin typeface="Times New Roman" pitchFamily="18" charset="0"/>
              </a:rPr>
              <a:t>rate-limiting</a:t>
            </a:r>
            <a:r>
              <a:rPr lang="en-US" altLang="zh-CN" b="1" dirty="0" smtClean="0">
                <a:latin typeface="Times New Roman" pitchFamily="18" charset="0"/>
              </a:rPr>
              <a:t> for fatty acid oxidation in mitochondria and diseases have been found to be caused by a defect of this step (with aching muscle cramp, especially during fasting, exercise or when on a high-fat diet).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0" y="333375"/>
            <a:ext cx="9144000" cy="1143000"/>
          </a:xfrm>
        </p:spPr>
        <p:txBody>
          <a:bodyPr/>
          <a:lstStyle/>
          <a:p>
            <a:pPr eaLnBrk="1" hangingPunct="1"/>
            <a:r>
              <a:rPr lang="en-US" altLang="zh-CN" b="1" dirty="0" smtClean="0">
                <a:solidFill>
                  <a:srgbClr val="3333FF"/>
                </a:solidFill>
                <a:latin typeface="Times New Roman" panose="02020603050405020304" pitchFamily="18" charset="0"/>
                <a:cs typeface="Times New Roman" panose="02020603050405020304" pitchFamily="18" charset="0"/>
              </a:rPr>
              <a:t>1. The good and bad sides of using triacylglycerols as an energy storage</a:t>
            </a:r>
            <a:r>
              <a:rPr lang="en-US" altLang="zh-CN" dirty="0" smtClean="0">
                <a:solidFill>
                  <a:srgbClr val="3333FF"/>
                </a:solidFill>
                <a:latin typeface="Times New Roman" panose="02020603050405020304" pitchFamily="18" charset="0"/>
                <a:cs typeface="Times New Roman" panose="02020603050405020304" pitchFamily="18" charset="0"/>
              </a:rPr>
              <a:t> </a:t>
            </a:r>
          </a:p>
        </p:txBody>
      </p:sp>
      <p:sp>
        <p:nvSpPr>
          <p:cNvPr id="3075" name="Rectangle 3"/>
          <p:cNvSpPr>
            <a:spLocks noGrp="1" noChangeArrowheads="1"/>
          </p:cNvSpPr>
          <p:nvPr>
            <p:ph type="body" idx="1"/>
          </p:nvPr>
        </p:nvSpPr>
        <p:spPr>
          <a:xfrm>
            <a:off x="0" y="1773238"/>
            <a:ext cx="9144000" cy="4114800"/>
          </a:xfrm>
        </p:spPr>
        <p:txBody>
          <a:bodyPr/>
          <a:lstStyle/>
          <a:p>
            <a:pPr eaLnBrk="1" hangingPunct="1">
              <a:lnSpc>
                <a:spcPct val="90000"/>
              </a:lnSpc>
            </a:pPr>
            <a:r>
              <a:rPr lang="en-US" altLang="zh-CN" sz="2800" b="1" dirty="0" smtClean="0">
                <a:latin typeface="Times New Roman" pitchFamily="18" charset="0"/>
              </a:rPr>
              <a:t>Highly reduced, with an energy of complete oxidation more than twice that for the same weight of carbohydrates or proteins (~38 kJ/g vs ~18 kJ/g).</a:t>
            </a:r>
          </a:p>
          <a:p>
            <a:pPr eaLnBrk="1" hangingPunct="1">
              <a:lnSpc>
                <a:spcPct val="90000"/>
              </a:lnSpc>
            </a:pPr>
            <a:r>
              <a:rPr lang="en-US" altLang="zh-CN" sz="2800" b="1" dirty="0" smtClean="0">
                <a:latin typeface="Times New Roman" pitchFamily="18" charset="0"/>
              </a:rPr>
              <a:t>Highly hydrophobic: does not raise osmolarity of cytosol, nor add extra weight; but must be emulsified before digestion and transported by special proteins in blood.</a:t>
            </a:r>
          </a:p>
          <a:p>
            <a:pPr eaLnBrk="1" hangingPunct="1">
              <a:lnSpc>
                <a:spcPct val="90000"/>
              </a:lnSpc>
            </a:pPr>
            <a:r>
              <a:rPr lang="en-US" altLang="zh-CN" sz="2800" b="1" dirty="0" smtClean="0">
                <a:latin typeface="Times New Roman" pitchFamily="18" charset="0"/>
              </a:rPr>
              <a:t>Chemically inert: no undesired chemical reactions with other constituents; but must be activated (by attaching the carboxyl group to coenzyme A) to break the stable C-C bonds.</a:t>
            </a: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0" y="260648"/>
            <a:ext cx="9144000" cy="1143000"/>
          </a:xfrm>
        </p:spPr>
        <p:txBody>
          <a:bodyPr/>
          <a:lstStyle/>
          <a:p>
            <a:pPr eaLnBrk="1" hangingPunct="1"/>
            <a:r>
              <a:rPr lang="en-US" altLang="zh-CN" sz="4000" b="1" dirty="0" smtClean="0">
                <a:solidFill>
                  <a:srgbClr val="3333FF"/>
                </a:solidFill>
                <a:latin typeface="Times New Roman" pitchFamily="18" charset="0"/>
              </a:rPr>
              <a:t>8. Fatty acyl-CoA is oxidized to acetyl-CoA via multiple rounds of </a:t>
            </a:r>
            <a:r>
              <a:rPr lang="en-US" altLang="zh-CN" sz="4000" b="1" dirty="0" smtClean="0">
                <a:solidFill>
                  <a:srgbClr val="3333FF"/>
                </a:solidFill>
                <a:latin typeface="Symbol" pitchFamily="18" charset="2"/>
              </a:rPr>
              <a:t>b </a:t>
            </a:r>
            <a:r>
              <a:rPr lang="en-US" altLang="zh-CN" sz="4000" b="1" dirty="0" smtClean="0">
                <a:solidFill>
                  <a:srgbClr val="3333FF"/>
                </a:solidFill>
                <a:latin typeface="Times New Roman" pitchFamily="18" charset="0"/>
              </a:rPr>
              <a:t>oxidation</a:t>
            </a:r>
            <a:r>
              <a:rPr lang="en-US" altLang="zh-CN" dirty="0" smtClean="0">
                <a:solidFill>
                  <a:srgbClr val="3333FF"/>
                </a:solidFill>
              </a:rPr>
              <a:t> </a:t>
            </a:r>
          </a:p>
        </p:txBody>
      </p:sp>
      <p:sp>
        <p:nvSpPr>
          <p:cNvPr id="21507" name="Rectangle 3"/>
          <p:cNvSpPr>
            <a:spLocks noGrp="1" noChangeArrowheads="1"/>
          </p:cNvSpPr>
          <p:nvPr>
            <p:ph type="body" idx="1"/>
          </p:nvPr>
        </p:nvSpPr>
        <p:spPr>
          <a:xfrm>
            <a:off x="323528" y="1916832"/>
            <a:ext cx="9144000" cy="4114800"/>
          </a:xfrm>
        </p:spPr>
        <p:txBody>
          <a:bodyPr/>
          <a:lstStyle/>
          <a:p>
            <a:pPr eaLnBrk="1" hangingPunct="1">
              <a:lnSpc>
                <a:spcPct val="90000"/>
              </a:lnSpc>
              <a:buFontTx/>
              <a:buNone/>
            </a:pPr>
            <a:r>
              <a:rPr lang="en-US" altLang="zh-CN" b="1" dirty="0" smtClean="0">
                <a:latin typeface="Times New Roman" pitchFamily="18" charset="0"/>
              </a:rPr>
              <a:t>  </a:t>
            </a:r>
            <a:r>
              <a:rPr lang="en-US" altLang="zh-CN" sz="4000" b="1" dirty="0" smtClean="0">
                <a:latin typeface="Times New Roman" pitchFamily="18" charset="0"/>
              </a:rPr>
              <a:t>The </a:t>
            </a:r>
            <a:r>
              <a:rPr lang="en-US" altLang="zh-CN" sz="4000" b="1" dirty="0" smtClean="0">
                <a:latin typeface="Symbol" pitchFamily="18" charset="2"/>
              </a:rPr>
              <a:t>b</a:t>
            </a:r>
            <a:r>
              <a:rPr lang="en-US" altLang="zh-CN" sz="4000" b="1" dirty="0" smtClean="0">
                <a:latin typeface="Times New Roman" pitchFamily="18" charset="0"/>
              </a:rPr>
              <a:t> oxidation consists of </a:t>
            </a:r>
          </a:p>
          <a:p>
            <a:pPr eaLnBrk="1" hangingPunct="1">
              <a:lnSpc>
                <a:spcPct val="90000"/>
              </a:lnSpc>
              <a:buFontTx/>
              <a:buNone/>
            </a:pPr>
            <a:r>
              <a:rPr lang="en-US" altLang="zh-CN" sz="4000" b="1" dirty="0" smtClean="0">
                <a:latin typeface="Times New Roman" pitchFamily="18" charset="0"/>
              </a:rPr>
              <a:t>  four reactions:</a:t>
            </a:r>
            <a:r>
              <a:rPr lang="en-US" altLang="zh-CN" b="1" dirty="0" smtClean="0">
                <a:latin typeface="Times New Roman" pitchFamily="18" charset="0"/>
              </a:rPr>
              <a:t> </a:t>
            </a:r>
          </a:p>
          <a:p>
            <a:pPr eaLnBrk="1" hangingPunct="1">
              <a:lnSpc>
                <a:spcPct val="90000"/>
              </a:lnSpc>
              <a:buFontTx/>
              <a:buNone/>
            </a:pPr>
            <a:r>
              <a:rPr lang="en-US" altLang="zh-CN" b="1" dirty="0" smtClean="0">
                <a:latin typeface="Times New Roman" pitchFamily="18" charset="0"/>
              </a:rPr>
              <a:t>   </a:t>
            </a:r>
            <a:r>
              <a:rPr lang="en-US" altLang="zh-CN" sz="4000" b="1" dirty="0" smtClean="0">
                <a:solidFill>
                  <a:srgbClr val="FF0000"/>
                </a:solidFill>
                <a:latin typeface="Times New Roman" pitchFamily="18" charset="0"/>
              </a:rPr>
              <a:t>dehydrogenation</a:t>
            </a:r>
          </a:p>
          <a:p>
            <a:pPr eaLnBrk="1" hangingPunct="1">
              <a:lnSpc>
                <a:spcPct val="90000"/>
              </a:lnSpc>
              <a:buFontTx/>
              <a:buNone/>
            </a:pPr>
            <a:r>
              <a:rPr lang="en-US" altLang="zh-CN" sz="4000" b="1" dirty="0" smtClean="0">
                <a:solidFill>
                  <a:srgbClr val="FF0000"/>
                </a:solidFill>
                <a:latin typeface="Times New Roman" pitchFamily="18" charset="0"/>
              </a:rPr>
              <a:t>  hydration</a:t>
            </a:r>
          </a:p>
          <a:p>
            <a:pPr eaLnBrk="1" hangingPunct="1">
              <a:lnSpc>
                <a:spcPct val="90000"/>
              </a:lnSpc>
              <a:buFontTx/>
              <a:buNone/>
            </a:pPr>
            <a:r>
              <a:rPr lang="en-US" altLang="zh-CN" sz="4000" b="1" dirty="0" smtClean="0">
                <a:solidFill>
                  <a:srgbClr val="FF0000"/>
                </a:solidFill>
                <a:latin typeface="Times New Roman" pitchFamily="18" charset="0"/>
              </a:rPr>
              <a:t>  dehydrogenation</a:t>
            </a:r>
          </a:p>
          <a:p>
            <a:pPr eaLnBrk="1" hangingPunct="1">
              <a:lnSpc>
                <a:spcPct val="90000"/>
              </a:lnSpc>
              <a:buFontTx/>
              <a:buNone/>
            </a:pPr>
            <a:r>
              <a:rPr lang="en-US" altLang="zh-CN" sz="4000" b="1" dirty="0" smtClean="0">
                <a:solidFill>
                  <a:srgbClr val="FF0000"/>
                </a:solidFill>
                <a:latin typeface="Times New Roman" pitchFamily="18" charset="0"/>
              </a:rPr>
              <a:t>  thiolytic cleavage</a:t>
            </a:r>
          </a:p>
          <a:p>
            <a:pPr eaLnBrk="1" hangingPunct="1">
              <a:lnSpc>
                <a:spcPct val="90000"/>
              </a:lnSpc>
              <a:buFontTx/>
              <a:buNone/>
            </a:pPr>
            <a:r>
              <a:rPr lang="en-US" altLang="zh-CN" sz="4800" b="1" dirty="0" smtClean="0">
                <a:solidFill>
                  <a:srgbClr val="FF0000"/>
                </a:solidFill>
                <a:latin typeface="Times New Roman" pitchFamily="18" charset="0"/>
              </a:rPr>
              <a:t> </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4427984" y="6165304"/>
            <a:ext cx="4537075" cy="579438"/>
          </a:xfrm>
          <a:prstGeom prst="rect">
            <a:avLst/>
          </a:prstGeom>
          <a:noFill/>
          <a:ln w="9525">
            <a:noFill/>
            <a:miter lim="800000"/>
            <a:headEnd/>
            <a:tailEnd/>
          </a:ln>
        </p:spPr>
        <p:txBody>
          <a:bodyPr wrap="none">
            <a:spAutoFit/>
          </a:bodyPr>
          <a:lstStyle/>
          <a:p>
            <a:r>
              <a:rPr lang="en-US" altLang="zh-CN" sz="3200" b="1" dirty="0">
                <a:solidFill>
                  <a:srgbClr val="3333FF"/>
                </a:solidFill>
                <a:latin typeface="Times New Roman" pitchFamily="18" charset="0"/>
              </a:rPr>
              <a:t>The </a:t>
            </a:r>
            <a:r>
              <a:rPr lang="en-US" altLang="zh-CN" sz="3200" b="1" dirty="0">
                <a:solidFill>
                  <a:srgbClr val="3333FF"/>
                </a:solidFill>
                <a:latin typeface="Symbol" pitchFamily="18" charset="2"/>
              </a:rPr>
              <a:t>b</a:t>
            </a:r>
            <a:r>
              <a:rPr lang="en-US" altLang="zh-CN" sz="3200" b="1" dirty="0">
                <a:solidFill>
                  <a:srgbClr val="3333FF"/>
                </a:solidFill>
                <a:latin typeface="Times New Roman" pitchFamily="18" charset="0"/>
              </a:rPr>
              <a:t>-oxidation pathway</a:t>
            </a:r>
          </a:p>
        </p:txBody>
      </p:sp>
      <p:pic>
        <p:nvPicPr>
          <p:cNvPr id="22531" name="Picture 3"/>
          <p:cNvPicPr>
            <a:picLocks noChangeAspect="1" noChangeArrowheads="1"/>
          </p:cNvPicPr>
          <p:nvPr/>
        </p:nvPicPr>
        <p:blipFill>
          <a:blip r:embed="rId2"/>
          <a:srcRect/>
          <a:stretch>
            <a:fillRect/>
          </a:stretch>
        </p:blipFill>
        <p:spPr bwMode="auto">
          <a:xfrm>
            <a:off x="1476375" y="188913"/>
            <a:ext cx="6207125" cy="6097587"/>
          </a:xfrm>
          <a:prstGeom prst="rect">
            <a:avLst/>
          </a:prstGeom>
          <a:noFill/>
          <a:ln w="9525">
            <a:noFill/>
            <a:miter lim="800000"/>
            <a:headEnd/>
            <a:tailEnd/>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flipV="1">
            <a:off x="685800" y="1752600"/>
            <a:ext cx="7772400" cy="76200"/>
          </a:xfrm>
        </p:spPr>
        <p:txBody>
          <a:bodyPr/>
          <a:lstStyle/>
          <a:p>
            <a:pPr eaLnBrk="1" hangingPunct="1"/>
            <a:r>
              <a:rPr lang="en-US" altLang="zh-CN" dirty="0" smtClean="0"/>
              <a:t> </a:t>
            </a:r>
          </a:p>
        </p:txBody>
      </p:sp>
      <p:sp>
        <p:nvSpPr>
          <p:cNvPr id="23555" name="Rectangle 3"/>
          <p:cNvSpPr>
            <a:spLocks noGrp="1" noChangeArrowheads="1"/>
          </p:cNvSpPr>
          <p:nvPr>
            <p:ph type="body" idx="1"/>
          </p:nvPr>
        </p:nvSpPr>
        <p:spPr>
          <a:xfrm>
            <a:off x="0" y="0"/>
            <a:ext cx="9144000" cy="6453188"/>
          </a:xfrm>
        </p:spPr>
        <p:txBody>
          <a:bodyPr/>
          <a:lstStyle/>
          <a:p>
            <a:pPr eaLnBrk="1" hangingPunct="1">
              <a:lnSpc>
                <a:spcPct val="90000"/>
              </a:lnSpc>
              <a:buFontTx/>
              <a:buNone/>
            </a:pPr>
            <a:endParaRPr lang="en-US" altLang="zh-CN" sz="2400" b="1" dirty="0" smtClean="0">
              <a:latin typeface="Times New Roman" pitchFamily="18" charset="0"/>
            </a:endParaRPr>
          </a:p>
          <a:p>
            <a:pPr eaLnBrk="1" hangingPunct="1">
              <a:lnSpc>
                <a:spcPct val="90000"/>
              </a:lnSpc>
            </a:pPr>
            <a:r>
              <a:rPr lang="en-US" altLang="zh-CN" b="1" dirty="0" smtClean="0">
                <a:latin typeface="Times New Roman" pitchFamily="18" charset="0"/>
              </a:rPr>
              <a:t>The 1st dehydrogenation is catalyzed by the membrane-bound </a:t>
            </a:r>
            <a:r>
              <a:rPr lang="en-US" altLang="zh-CN" b="1" dirty="0" smtClean="0">
                <a:solidFill>
                  <a:srgbClr val="FF0000"/>
                </a:solidFill>
                <a:latin typeface="Times New Roman" pitchFamily="18" charset="0"/>
              </a:rPr>
              <a:t>acyl-CoA dehydrogenase</a:t>
            </a:r>
            <a:r>
              <a:rPr lang="en-US" altLang="zh-CN" b="1" dirty="0" smtClean="0">
                <a:latin typeface="Times New Roman" pitchFamily="18" charset="0"/>
              </a:rPr>
              <a:t>, converting acyl-CoA to </a:t>
            </a:r>
            <a:r>
              <a:rPr lang="en-US" altLang="zh-CN" b="1" i="1" dirty="0" smtClean="0">
                <a:solidFill>
                  <a:srgbClr val="FF0000"/>
                </a:solidFill>
                <a:latin typeface="Times New Roman" pitchFamily="18" charset="0"/>
              </a:rPr>
              <a:t>trans</a:t>
            </a:r>
            <a:r>
              <a:rPr lang="en-US" altLang="zh-CN" b="1" dirty="0" smtClean="0">
                <a:solidFill>
                  <a:srgbClr val="FF0000"/>
                </a:solidFill>
                <a:latin typeface="Times New Roman" pitchFamily="18" charset="0"/>
              </a:rPr>
              <a:t>-</a:t>
            </a:r>
            <a:r>
              <a:rPr lang="en-US" altLang="zh-CN" b="1" dirty="0" smtClean="0">
                <a:solidFill>
                  <a:srgbClr val="FF0000"/>
                </a:solidFill>
                <a:latin typeface="Times New Roman" pitchFamily="18" charset="0"/>
                <a:sym typeface="Symbol" pitchFamily="18" charset="2"/>
              </a:rPr>
              <a:t></a:t>
            </a:r>
            <a:r>
              <a:rPr lang="en-US" altLang="zh-CN" b="1" baseline="30000" dirty="0" smtClean="0">
                <a:solidFill>
                  <a:srgbClr val="FF0000"/>
                </a:solidFill>
                <a:latin typeface="Times New Roman" pitchFamily="18" charset="0"/>
              </a:rPr>
              <a:t>2</a:t>
            </a:r>
            <a:r>
              <a:rPr lang="en-US" altLang="zh-CN" b="1" dirty="0" smtClean="0">
                <a:solidFill>
                  <a:srgbClr val="FF0000"/>
                </a:solidFill>
                <a:latin typeface="Times New Roman" pitchFamily="18" charset="0"/>
              </a:rPr>
              <a:t>-enoyl-CoA</a:t>
            </a:r>
            <a:r>
              <a:rPr lang="en-US" altLang="zh-CN" b="1" dirty="0" smtClean="0">
                <a:latin typeface="Times New Roman" pitchFamily="18" charset="0"/>
              </a:rPr>
              <a:t> with electrons collected by FAD and further transferred into the respiratory chain via the electron-transferring flavoprotein (ETF), also bound to the inner membrane of the mitochondria.</a:t>
            </a:r>
          </a:p>
          <a:p>
            <a:pPr eaLnBrk="1" hangingPunct="1">
              <a:lnSpc>
                <a:spcPct val="90000"/>
              </a:lnSpc>
            </a:pPr>
            <a:endParaRPr lang="en-US" altLang="zh-CN" b="1" dirty="0" smtClean="0">
              <a:latin typeface="Times New Roman" pitchFamily="18" charset="0"/>
            </a:endParaRPr>
          </a:p>
          <a:p>
            <a:pPr eaLnBrk="1" hangingPunct="1">
              <a:lnSpc>
                <a:spcPct val="90000"/>
              </a:lnSpc>
            </a:pPr>
            <a:r>
              <a:rPr lang="en-US" altLang="zh-CN" b="1" dirty="0" smtClean="0">
                <a:latin typeface="Times New Roman" pitchFamily="18" charset="0"/>
              </a:rPr>
              <a:t>Acyl-CoA dehydrogenase exists in three</a:t>
            </a:r>
            <a:r>
              <a:rPr lang="en-US" altLang="zh-CN" b="1" dirty="0" smtClean="0">
                <a:solidFill>
                  <a:srgbClr val="FF0000"/>
                </a:solidFill>
                <a:latin typeface="Times New Roman" pitchFamily="18" charset="0"/>
              </a:rPr>
              <a:t> isozymes </a:t>
            </a:r>
            <a:r>
              <a:rPr lang="en-US" altLang="zh-CN" b="1" dirty="0" smtClean="0">
                <a:latin typeface="Times New Roman" pitchFamily="18" charset="0"/>
              </a:rPr>
              <a:t>acting on the acyl-CoAs of long (12-18C), medium (4-14C) and short (4-8C) chains.</a:t>
            </a:r>
          </a:p>
          <a:p>
            <a:pPr eaLnBrk="1" hangingPunct="1">
              <a:lnSpc>
                <a:spcPct val="90000"/>
              </a:lnSpc>
            </a:pPr>
            <a:endParaRPr lang="en-US" altLang="zh-CN" b="1" dirty="0" smtClean="0">
              <a:latin typeface="Times New Roman" pitchFamily="18" charset="0"/>
            </a:endParaRPr>
          </a:p>
          <a:p>
            <a:pPr eaLnBrk="1" hangingPunct="1">
              <a:lnSpc>
                <a:spcPct val="90000"/>
              </a:lnSpc>
            </a:pPr>
            <a:endParaRPr lang="en-US" altLang="zh-CN" b="1" dirty="0" smtClean="0">
              <a:latin typeface="Times New Roman" pitchFamily="18" charset="0"/>
            </a:endParaRPr>
          </a:p>
          <a:p>
            <a:pPr eaLnBrk="1" hangingPunct="1">
              <a:lnSpc>
                <a:spcPct val="90000"/>
              </a:lnSpc>
            </a:pPr>
            <a:endParaRPr lang="en-US" altLang="zh-CN" b="1" dirty="0" smtClean="0">
              <a:latin typeface="Times New Roman" pitchFamily="18" charset="0"/>
            </a:endParaRP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p:cNvPicPr>
            <a:picLocks noChangeAspect="1" noChangeArrowheads="1"/>
          </p:cNvPicPr>
          <p:nvPr/>
        </p:nvPicPr>
        <p:blipFill>
          <a:blip r:embed="rId2"/>
          <a:srcRect/>
          <a:stretch>
            <a:fillRect/>
          </a:stretch>
        </p:blipFill>
        <p:spPr bwMode="auto">
          <a:xfrm>
            <a:off x="303213" y="623888"/>
            <a:ext cx="8535987" cy="5608637"/>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p:cNvPicPr>
            <a:picLocks noChangeAspect="1" noChangeArrowheads="1"/>
          </p:cNvPicPr>
          <p:nvPr/>
        </p:nvPicPr>
        <p:blipFill>
          <a:blip r:embed="rId2"/>
          <a:srcRect/>
          <a:stretch>
            <a:fillRect/>
          </a:stretch>
        </p:blipFill>
        <p:spPr bwMode="auto">
          <a:xfrm>
            <a:off x="1446054" y="1988840"/>
            <a:ext cx="6192838" cy="4581525"/>
          </a:xfrm>
          <a:prstGeom prst="rect">
            <a:avLst/>
          </a:prstGeom>
          <a:noFill/>
          <a:ln w="9525">
            <a:noFill/>
            <a:miter lim="800000"/>
            <a:headEnd/>
            <a:tailEnd/>
          </a:ln>
        </p:spPr>
      </p:pic>
      <p:sp>
        <p:nvSpPr>
          <p:cNvPr id="25603" name="Text Box 3"/>
          <p:cNvSpPr txBox="1">
            <a:spLocks noChangeArrowheads="1"/>
          </p:cNvSpPr>
          <p:nvPr/>
        </p:nvSpPr>
        <p:spPr bwMode="auto">
          <a:xfrm>
            <a:off x="468313" y="188913"/>
            <a:ext cx="8148321" cy="1988237"/>
          </a:xfrm>
          <a:prstGeom prst="rect">
            <a:avLst/>
          </a:prstGeom>
          <a:noFill/>
          <a:ln w="9525">
            <a:noFill/>
            <a:miter lim="800000"/>
            <a:headEnd/>
            <a:tailEnd/>
          </a:ln>
        </p:spPr>
        <p:txBody>
          <a:bodyPr wrap="none">
            <a:spAutoFit/>
          </a:bodyPr>
          <a:lstStyle/>
          <a:p>
            <a:pPr>
              <a:spcBef>
                <a:spcPct val="20000"/>
              </a:spcBef>
              <a:buFontTx/>
              <a:buChar char="•"/>
            </a:pPr>
            <a:r>
              <a:rPr lang="en-US" altLang="zh-CN" sz="2400" b="1" dirty="0">
                <a:latin typeface="Times New Roman" pitchFamily="18" charset="0"/>
              </a:rPr>
              <a:t> </a:t>
            </a:r>
            <a:r>
              <a:rPr lang="en-US" altLang="zh-CN" sz="2800" b="1" dirty="0">
                <a:latin typeface="Times New Roman" pitchFamily="18" charset="0"/>
              </a:rPr>
              <a:t>The hydration step, stereospecifically catalyzed by </a:t>
            </a:r>
          </a:p>
          <a:p>
            <a:pPr>
              <a:spcBef>
                <a:spcPct val="20000"/>
              </a:spcBef>
            </a:pPr>
            <a:r>
              <a:rPr lang="en-US" altLang="zh-CN" sz="2800" b="1" dirty="0">
                <a:solidFill>
                  <a:srgbClr val="FF0000"/>
                </a:solidFill>
                <a:latin typeface="Times New Roman" pitchFamily="18" charset="0"/>
              </a:rPr>
              <a:t> enoyl-CoA hydratase</a:t>
            </a:r>
            <a:r>
              <a:rPr lang="en-US" altLang="zh-CN" sz="2800" b="1" dirty="0">
                <a:latin typeface="Times New Roman" pitchFamily="18" charset="0"/>
              </a:rPr>
              <a:t>, converts the</a:t>
            </a:r>
          </a:p>
          <a:p>
            <a:pPr>
              <a:spcBef>
                <a:spcPct val="20000"/>
              </a:spcBef>
            </a:pPr>
            <a:r>
              <a:rPr lang="en-US" altLang="zh-CN" sz="2800" b="1" i="1" dirty="0">
                <a:latin typeface="Times New Roman" pitchFamily="18" charset="0"/>
              </a:rPr>
              <a:t>  trans</a:t>
            </a:r>
            <a:r>
              <a:rPr lang="en-US" altLang="zh-CN" sz="2800" b="1" dirty="0">
                <a:latin typeface="Times New Roman" pitchFamily="18" charset="0"/>
              </a:rPr>
              <a:t>-</a:t>
            </a:r>
            <a:r>
              <a:rPr lang="en-US" altLang="zh-CN" sz="2800" b="1" dirty="0">
                <a:latin typeface="Times New Roman" pitchFamily="18" charset="0"/>
                <a:sym typeface="Symbol" pitchFamily="18" charset="2"/>
              </a:rPr>
              <a:t></a:t>
            </a:r>
            <a:r>
              <a:rPr lang="en-US" altLang="zh-CN" sz="2800" b="1" dirty="0">
                <a:latin typeface="Times New Roman" pitchFamily="18" charset="0"/>
              </a:rPr>
              <a:t>2-enoyl-CoA to </a:t>
            </a:r>
            <a:r>
              <a:rPr lang="en-US" altLang="zh-CN" sz="2800" b="1" dirty="0" smtClean="0">
                <a:solidFill>
                  <a:srgbClr val="FF0000"/>
                </a:solidFill>
                <a:latin typeface="Times New Roman" pitchFamily="18" charset="0"/>
              </a:rPr>
              <a:t>L-</a:t>
            </a:r>
            <a:r>
              <a:rPr lang="en-US" altLang="zh-CN" sz="2800" b="1" dirty="0" smtClean="0">
                <a:solidFill>
                  <a:srgbClr val="FF0000"/>
                </a:solidFill>
                <a:latin typeface="Symbol" pitchFamily="18" charset="2"/>
              </a:rPr>
              <a:t>b</a:t>
            </a:r>
            <a:r>
              <a:rPr lang="en-US" altLang="zh-CN" sz="2800" b="1" dirty="0" smtClean="0">
                <a:solidFill>
                  <a:srgbClr val="FF0000"/>
                </a:solidFill>
                <a:latin typeface="Times New Roman" pitchFamily="18" charset="0"/>
              </a:rPr>
              <a:t>-hydroxylacyl-CoA</a:t>
            </a:r>
            <a:r>
              <a:rPr lang="en-US" altLang="zh-CN" sz="2800" b="1" dirty="0" smtClean="0">
                <a:latin typeface="Times New Roman" pitchFamily="18" charset="0"/>
              </a:rPr>
              <a:t>.</a:t>
            </a:r>
            <a:endParaRPr lang="en-US" altLang="zh-CN" sz="2800" b="1" dirty="0">
              <a:latin typeface="Times New Roman" pitchFamily="18" charset="0"/>
            </a:endParaRPr>
          </a:p>
          <a:p>
            <a:endParaRPr lang="en-US" altLang="zh-CN" sz="2800" dirty="0">
              <a:latin typeface="Times New Roman"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p:cNvPicPr>
            <a:picLocks noChangeAspect="1" noChangeArrowheads="1"/>
          </p:cNvPicPr>
          <p:nvPr/>
        </p:nvPicPr>
        <p:blipFill>
          <a:blip r:embed="rId2"/>
          <a:srcRect/>
          <a:stretch>
            <a:fillRect/>
          </a:stretch>
        </p:blipFill>
        <p:spPr bwMode="auto">
          <a:xfrm>
            <a:off x="827584" y="2656435"/>
            <a:ext cx="7058025" cy="3870325"/>
          </a:xfrm>
          <a:prstGeom prst="rect">
            <a:avLst/>
          </a:prstGeom>
          <a:noFill/>
          <a:ln w="9525">
            <a:noFill/>
            <a:miter lim="800000"/>
            <a:headEnd/>
            <a:tailEnd/>
          </a:ln>
        </p:spPr>
      </p:pic>
      <p:sp>
        <p:nvSpPr>
          <p:cNvPr id="26627" name="Text Box 3"/>
          <p:cNvSpPr txBox="1">
            <a:spLocks noChangeArrowheads="1"/>
          </p:cNvSpPr>
          <p:nvPr/>
        </p:nvSpPr>
        <p:spPr bwMode="auto">
          <a:xfrm>
            <a:off x="684213" y="138113"/>
            <a:ext cx="7901458" cy="2505301"/>
          </a:xfrm>
          <a:prstGeom prst="rect">
            <a:avLst/>
          </a:prstGeom>
          <a:noFill/>
          <a:ln w="9525">
            <a:noFill/>
            <a:miter lim="800000"/>
            <a:headEnd/>
            <a:tailEnd/>
          </a:ln>
        </p:spPr>
        <p:txBody>
          <a:bodyPr wrap="none">
            <a:spAutoFit/>
          </a:bodyPr>
          <a:lstStyle/>
          <a:p>
            <a:pPr>
              <a:spcBef>
                <a:spcPct val="20000"/>
              </a:spcBef>
              <a:buFontTx/>
              <a:buChar char="•"/>
            </a:pPr>
            <a:r>
              <a:rPr lang="en-US" altLang="zh-CN" sz="2400" b="1" dirty="0">
                <a:latin typeface="Times New Roman" pitchFamily="18" charset="0"/>
              </a:rPr>
              <a:t>  </a:t>
            </a:r>
            <a:r>
              <a:rPr lang="en-US" altLang="zh-CN" sz="2800" b="1" dirty="0">
                <a:latin typeface="Times New Roman" pitchFamily="18" charset="0"/>
              </a:rPr>
              <a:t>The 2nd dehydrogenation is catalyzed by </a:t>
            </a:r>
          </a:p>
          <a:p>
            <a:pPr>
              <a:spcBef>
                <a:spcPct val="20000"/>
              </a:spcBef>
            </a:pPr>
            <a:r>
              <a:rPr lang="en-US" altLang="zh-CN" sz="2800" b="1" dirty="0">
                <a:solidFill>
                  <a:srgbClr val="FF0000"/>
                </a:solidFill>
                <a:latin typeface="Times New Roman" pitchFamily="18" charset="0"/>
              </a:rPr>
              <a:t>L-</a:t>
            </a:r>
            <a:r>
              <a:rPr lang="en-US" altLang="zh-CN" sz="2800" b="1" dirty="0">
                <a:solidFill>
                  <a:srgbClr val="FF0000"/>
                </a:solidFill>
                <a:latin typeface="Symbol" pitchFamily="18" charset="2"/>
              </a:rPr>
              <a:t>b</a:t>
            </a:r>
            <a:r>
              <a:rPr lang="en-US" altLang="zh-CN" sz="2800" b="1" dirty="0">
                <a:solidFill>
                  <a:srgbClr val="FF0000"/>
                </a:solidFill>
                <a:latin typeface="Times New Roman" pitchFamily="18" charset="0"/>
              </a:rPr>
              <a:t>-hydroxylacyl-CoA dehydrogenase</a:t>
            </a:r>
            <a:r>
              <a:rPr lang="en-US" altLang="zh-CN" sz="2800" b="1" dirty="0">
                <a:latin typeface="Times New Roman" pitchFamily="18" charset="0"/>
              </a:rPr>
              <a:t>, </a:t>
            </a:r>
          </a:p>
          <a:p>
            <a:pPr>
              <a:spcBef>
                <a:spcPct val="20000"/>
              </a:spcBef>
            </a:pPr>
            <a:r>
              <a:rPr lang="en-US" altLang="zh-CN" sz="2800" b="1" dirty="0">
                <a:latin typeface="Times New Roman" pitchFamily="18" charset="0"/>
              </a:rPr>
              <a:t>converting L-</a:t>
            </a:r>
            <a:r>
              <a:rPr lang="en-US" altLang="zh-CN" sz="2800" b="1" dirty="0">
                <a:latin typeface="Symbol" pitchFamily="18" charset="2"/>
              </a:rPr>
              <a:t>b</a:t>
            </a:r>
            <a:r>
              <a:rPr lang="en-US" altLang="zh-CN" sz="2800" b="1" dirty="0">
                <a:latin typeface="Times New Roman" pitchFamily="18" charset="0"/>
              </a:rPr>
              <a:t>-hydroxylacyl-CoA to </a:t>
            </a:r>
          </a:p>
          <a:p>
            <a:pPr>
              <a:spcBef>
                <a:spcPct val="20000"/>
              </a:spcBef>
            </a:pPr>
            <a:r>
              <a:rPr lang="en-US" altLang="zh-CN" sz="2800" b="1" dirty="0" smtClean="0">
                <a:solidFill>
                  <a:srgbClr val="FF0000"/>
                </a:solidFill>
                <a:latin typeface="Symbol" pitchFamily="18" charset="2"/>
              </a:rPr>
              <a:t>b</a:t>
            </a:r>
            <a:r>
              <a:rPr lang="en-US" altLang="zh-CN" sz="2800" b="1" dirty="0" smtClean="0">
                <a:solidFill>
                  <a:srgbClr val="FF0000"/>
                </a:solidFill>
                <a:latin typeface="Times New Roman" pitchFamily="18" charset="0"/>
              </a:rPr>
              <a:t>-ketoacyl-CoA</a:t>
            </a:r>
            <a:r>
              <a:rPr lang="en-US" altLang="zh-CN" sz="2800" b="1" dirty="0" smtClean="0">
                <a:latin typeface="Times New Roman" pitchFamily="18" charset="0"/>
              </a:rPr>
              <a:t>,</a:t>
            </a:r>
            <a:r>
              <a:rPr lang="en-US" altLang="zh-CN" sz="2800" b="1" dirty="0">
                <a:latin typeface="Times New Roman" pitchFamily="18" charset="0"/>
              </a:rPr>
              <a:t> </a:t>
            </a:r>
            <a:r>
              <a:rPr lang="en-US" altLang="zh-CN" sz="2800" b="1" dirty="0" smtClean="0">
                <a:latin typeface="Times New Roman" pitchFamily="18" charset="0"/>
              </a:rPr>
              <a:t>with </a:t>
            </a:r>
            <a:r>
              <a:rPr lang="en-US" altLang="zh-CN" sz="2800" b="1" dirty="0">
                <a:latin typeface="Times New Roman" pitchFamily="18" charset="0"/>
              </a:rPr>
              <a:t>electrons collected by NAD</a:t>
            </a:r>
            <a:r>
              <a:rPr lang="en-US" altLang="zh-CN" sz="2800" b="1" baseline="30000" dirty="0">
                <a:latin typeface="Times New Roman" pitchFamily="18" charset="0"/>
              </a:rPr>
              <a:t>+</a:t>
            </a:r>
            <a:r>
              <a:rPr lang="en-US" altLang="zh-CN" sz="2800" b="1" dirty="0">
                <a:latin typeface="Times New Roman" pitchFamily="18" charset="0"/>
              </a:rPr>
              <a:t>.</a:t>
            </a:r>
          </a:p>
          <a:p>
            <a:endParaRPr lang="en-US" altLang="zh-CN" sz="2800" dirty="0">
              <a:latin typeface="Times New Roman"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flipV="1">
            <a:off x="685800" y="0"/>
            <a:ext cx="7772400" cy="76200"/>
          </a:xfrm>
        </p:spPr>
        <p:txBody>
          <a:bodyPr/>
          <a:lstStyle/>
          <a:p>
            <a:pPr eaLnBrk="1" hangingPunct="1"/>
            <a:r>
              <a:rPr lang="en-US" altLang="zh-CN" dirty="0" smtClean="0"/>
              <a:t> </a:t>
            </a:r>
          </a:p>
        </p:txBody>
      </p:sp>
      <p:sp>
        <p:nvSpPr>
          <p:cNvPr id="27651" name="Rectangle 3"/>
          <p:cNvSpPr>
            <a:spLocks noGrp="1" noChangeArrowheads="1"/>
          </p:cNvSpPr>
          <p:nvPr>
            <p:ph type="body" idx="1"/>
          </p:nvPr>
        </p:nvSpPr>
        <p:spPr>
          <a:xfrm>
            <a:off x="0" y="333375"/>
            <a:ext cx="9144000" cy="4114800"/>
          </a:xfrm>
        </p:spPr>
        <p:txBody>
          <a:bodyPr/>
          <a:lstStyle/>
          <a:p>
            <a:pPr eaLnBrk="1" hangingPunct="1">
              <a:lnSpc>
                <a:spcPct val="90000"/>
              </a:lnSpc>
            </a:pPr>
            <a:r>
              <a:rPr lang="en-US" altLang="zh-CN" b="1" dirty="0" smtClean="0">
                <a:latin typeface="Times New Roman" pitchFamily="18" charset="0"/>
              </a:rPr>
              <a:t>The </a:t>
            </a:r>
            <a:r>
              <a:rPr lang="en-US" altLang="zh-CN" b="1" dirty="0" smtClean="0">
                <a:solidFill>
                  <a:srgbClr val="FF0000"/>
                </a:solidFill>
                <a:latin typeface="Times New Roman" pitchFamily="18" charset="0"/>
              </a:rPr>
              <a:t>acyl-CoA acetyltransferase</a:t>
            </a:r>
            <a:r>
              <a:rPr lang="en-US" altLang="zh-CN" b="1" dirty="0" smtClean="0">
                <a:latin typeface="Times New Roman" pitchFamily="18" charset="0"/>
              </a:rPr>
              <a:t> (or commonly called </a:t>
            </a:r>
            <a:r>
              <a:rPr lang="en-US" altLang="zh-CN" b="1" dirty="0" smtClean="0">
                <a:solidFill>
                  <a:srgbClr val="FF0000"/>
                </a:solidFill>
                <a:latin typeface="Times New Roman" pitchFamily="18" charset="0"/>
              </a:rPr>
              <a:t>thiolase</a:t>
            </a:r>
            <a:r>
              <a:rPr lang="en-US" altLang="zh-CN" b="1" dirty="0" smtClean="0">
                <a:latin typeface="Times New Roman" pitchFamily="18" charset="0"/>
              </a:rPr>
              <a:t>) catalyzes the nucleophilic attack of CoA to the carbonyl carbon, cleaving </a:t>
            </a:r>
            <a:r>
              <a:rPr lang="en-US" altLang="zh-CN" b="1" dirty="0" smtClean="0">
                <a:latin typeface="Symbol" pitchFamily="18" charset="2"/>
              </a:rPr>
              <a:t>b</a:t>
            </a:r>
            <a:r>
              <a:rPr lang="en-US" altLang="zh-CN" b="1" dirty="0" smtClean="0">
                <a:latin typeface="Times New Roman" pitchFamily="18" charset="0"/>
              </a:rPr>
              <a:t>-ketoacyl-CoA between the </a:t>
            </a:r>
            <a:r>
              <a:rPr lang="en-US" altLang="zh-CN" b="1" dirty="0" smtClean="0">
                <a:latin typeface="Symbol" pitchFamily="18" charset="2"/>
              </a:rPr>
              <a:t>a</a:t>
            </a:r>
            <a:r>
              <a:rPr lang="en-US" altLang="zh-CN" b="1" dirty="0" smtClean="0">
                <a:latin typeface="Times New Roman" pitchFamily="18" charset="0"/>
              </a:rPr>
              <a:t> and </a:t>
            </a:r>
            <a:r>
              <a:rPr lang="en-US" altLang="zh-CN" b="1" dirty="0" smtClean="0">
                <a:latin typeface="Symbol" pitchFamily="18" charset="2"/>
              </a:rPr>
              <a:t>b</a:t>
            </a:r>
            <a:r>
              <a:rPr lang="en-US" altLang="zh-CN" b="1" dirty="0" smtClean="0">
                <a:latin typeface="Times New Roman" pitchFamily="18" charset="0"/>
              </a:rPr>
              <a:t> carbon (</a:t>
            </a:r>
            <a:r>
              <a:rPr lang="en-US" altLang="zh-CN" b="1" dirty="0" smtClean="0">
                <a:solidFill>
                  <a:srgbClr val="FF0000"/>
                </a:solidFill>
                <a:latin typeface="Times New Roman" pitchFamily="18" charset="0"/>
              </a:rPr>
              <a:t>thiolysis</a:t>
            </a:r>
            <a:r>
              <a:rPr lang="en-US" altLang="zh-CN" b="1" dirty="0" smtClean="0">
                <a:latin typeface="Times New Roman" pitchFamily="18" charset="0"/>
              </a:rPr>
              <a:t>), generating two acyl-CoA molecules with one entering the citric acid cycle and the other reentering the </a:t>
            </a:r>
            <a:r>
              <a:rPr lang="en-US" altLang="zh-CN" b="1" dirty="0" smtClean="0">
                <a:latin typeface="Symbol" pitchFamily="18" charset="2"/>
              </a:rPr>
              <a:t>b</a:t>
            </a:r>
            <a:r>
              <a:rPr lang="en-US" altLang="zh-CN" b="1" dirty="0" smtClean="0">
                <a:latin typeface="Times New Roman" pitchFamily="18" charset="0"/>
              </a:rPr>
              <a:t> oxidation pathway.</a:t>
            </a:r>
          </a:p>
          <a:p>
            <a:pPr eaLnBrk="1" hangingPunct="1">
              <a:lnSpc>
                <a:spcPct val="90000"/>
              </a:lnSpc>
            </a:pPr>
            <a:endParaRPr lang="en-US" altLang="zh-CN" b="1" dirty="0" smtClean="0">
              <a:latin typeface="Times New Roman" pitchFamily="18" charset="0"/>
            </a:endParaRPr>
          </a:p>
          <a:p>
            <a:pPr eaLnBrk="1" hangingPunct="1">
              <a:lnSpc>
                <a:spcPct val="90000"/>
              </a:lnSpc>
            </a:pPr>
            <a:r>
              <a:rPr lang="en-US" altLang="zh-CN" b="1" dirty="0" smtClean="0">
                <a:latin typeface="Times New Roman" pitchFamily="18" charset="0"/>
              </a:rPr>
              <a:t>The first three reactions of the </a:t>
            </a:r>
            <a:r>
              <a:rPr lang="en-US" altLang="zh-CN" b="1" dirty="0" smtClean="0">
                <a:latin typeface="Symbol" pitchFamily="18" charset="2"/>
              </a:rPr>
              <a:t>b</a:t>
            </a:r>
            <a:r>
              <a:rPr lang="en-US" altLang="zh-CN" b="1" dirty="0" smtClean="0">
                <a:latin typeface="Times New Roman" pitchFamily="18" charset="0"/>
              </a:rPr>
              <a:t> oxidation used the same reaction strategy as the last three reactions in the citric acid cycle, all involving the oxidation of a highly reduced carbon (from -CH</a:t>
            </a:r>
            <a:r>
              <a:rPr lang="en-US" altLang="zh-CN" b="1" baseline="-25000" dirty="0" smtClean="0">
                <a:latin typeface="Times New Roman" pitchFamily="18" charset="0"/>
              </a:rPr>
              <a:t>2</a:t>
            </a:r>
            <a:r>
              <a:rPr lang="en-US" altLang="zh-CN" b="1" dirty="0" smtClean="0">
                <a:latin typeface="Times New Roman" pitchFamily="18" charset="0"/>
              </a:rPr>
              <a:t>- to -CHO-).</a:t>
            </a:r>
          </a:p>
          <a:p>
            <a:pPr eaLnBrk="1" hangingPunct="1">
              <a:lnSpc>
                <a:spcPct val="90000"/>
              </a:lnSpc>
            </a:pPr>
            <a:endParaRPr lang="en-US" altLang="zh-CN" b="1" dirty="0" smtClean="0">
              <a:latin typeface="Times New Roman" pitchFamily="18" charset="0"/>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p:cNvPicPr>
            <a:picLocks noChangeAspect="1" noChangeArrowheads="1"/>
          </p:cNvPicPr>
          <p:nvPr/>
        </p:nvPicPr>
        <p:blipFill>
          <a:blip r:embed="rId2"/>
          <a:srcRect/>
          <a:stretch>
            <a:fillRect/>
          </a:stretch>
        </p:blipFill>
        <p:spPr bwMode="auto">
          <a:xfrm>
            <a:off x="303213" y="938213"/>
            <a:ext cx="8535987" cy="4981575"/>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098" name="Picture 2" descr="figure_17_09"/>
          <p:cNvPicPr>
            <a:picLocks noChangeAspect="1" noChangeArrowheads="1"/>
          </p:cNvPicPr>
          <p:nvPr/>
        </p:nvPicPr>
        <p:blipFill>
          <a:blip r:embed="rId3" cstate="print"/>
          <a:srcRect/>
          <a:stretch>
            <a:fillRect/>
          </a:stretch>
        </p:blipFill>
        <p:spPr bwMode="auto">
          <a:xfrm>
            <a:off x="1403648" y="188640"/>
            <a:ext cx="6696744" cy="5679378"/>
          </a:xfrm>
          <a:prstGeom prst="rect">
            <a:avLst/>
          </a:prstGeom>
          <a:noFill/>
          <a:ln w="9525">
            <a:noFill/>
            <a:miter lim="800000"/>
            <a:headEnd/>
            <a:tailEnd/>
          </a:ln>
          <a:effectLst/>
        </p:spPr>
      </p:pic>
      <p:sp>
        <p:nvSpPr>
          <p:cNvPr id="3" name="TextBox 2"/>
          <p:cNvSpPr txBox="1"/>
          <p:nvPr/>
        </p:nvSpPr>
        <p:spPr>
          <a:xfrm>
            <a:off x="611560" y="5854688"/>
            <a:ext cx="8154155" cy="954107"/>
          </a:xfrm>
          <a:prstGeom prst="rect">
            <a:avLst/>
          </a:prstGeom>
          <a:noFill/>
        </p:spPr>
        <p:txBody>
          <a:bodyPr wrap="none" rtlCol="0">
            <a:spAutoFit/>
          </a:bodyPr>
          <a:lstStyle/>
          <a:p>
            <a:pPr algn="ctr"/>
            <a:r>
              <a:rPr lang="en-US" altLang="zh-CN" sz="2800" b="1" dirty="0" smtClean="0">
                <a:solidFill>
                  <a:srgbClr val="3333FF"/>
                </a:solidFill>
                <a:latin typeface="Times New Roman" pitchFamily="18" charset="0"/>
                <a:cs typeface="Times New Roman" pitchFamily="18" charset="0"/>
              </a:rPr>
              <a:t>A conserved reaction sequence to induce a carbonyl </a:t>
            </a:r>
          </a:p>
          <a:p>
            <a:pPr algn="ctr"/>
            <a:r>
              <a:rPr lang="en-US" altLang="zh-CN" sz="2800" b="1" dirty="0" smtClean="0">
                <a:solidFill>
                  <a:srgbClr val="3333FF"/>
                </a:solidFill>
                <a:latin typeface="Times New Roman" pitchFamily="18" charset="0"/>
                <a:cs typeface="Times New Roman" pitchFamily="18" charset="0"/>
              </a:rPr>
              <a:t>function on the carbon </a:t>
            </a:r>
            <a:r>
              <a:rPr lang="en-US" altLang="zh-CN" sz="2800" b="1" dirty="0" smtClean="0">
                <a:solidFill>
                  <a:srgbClr val="3333FF"/>
                </a:solidFill>
                <a:latin typeface="Symbol" pitchFamily="18" charset="2"/>
                <a:cs typeface="Times New Roman" pitchFamily="18" charset="0"/>
              </a:rPr>
              <a:t>b</a:t>
            </a:r>
            <a:r>
              <a:rPr lang="en-US" altLang="zh-CN" sz="2800" b="1" dirty="0" smtClean="0">
                <a:solidFill>
                  <a:srgbClr val="3333FF"/>
                </a:solidFill>
                <a:latin typeface="Times New Roman" pitchFamily="18" charset="0"/>
                <a:cs typeface="Times New Roman" pitchFamily="18" charset="0"/>
              </a:rPr>
              <a:t> to a carboxyl group</a:t>
            </a:r>
            <a:endParaRPr lang="zh-CN" altLang="en-US" sz="2800" b="1" dirty="0">
              <a:solidFill>
                <a:srgbClr val="3333FF"/>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 Box 3"/>
          <p:cNvSpPr txBox="1">
            <a:spLocks noChangeArrowheads="1"/>
          </p:cNvSpPr>
          <p:nvPr/>
        </p:nvSpPr>
        <p:spPr bwMode="auto">
          <a:xfrm>
            <a:off x="5992813" y="3711575"/>
            <a:ext cx="2744787" cy="1066800"/>
          </a:xfrm>
          <a:prstGeom prst="rect">
            <a:avLst/>
          </a:prstGeom>
          <a:noFill/>
          <a:ln w="9525">
            <a:noFill/>
            <a:miter lim="800000"/>
            <a:headEnd/>
            <a:tailEnd/>
          </a:ln>
        </p:spPr>
        <p:txBody>
          <a:bodyPr wrap="none">
            <a:spAutoFit/>
          </a:bodyPr>
          <a:lstStyle/>
          <a:p>
            <a:r>
              <a:rPr lang="en-US" altLang="zh-CN" sz="3200" b="1" dirty="0">
                <a:solidFill>
                  <a:srgbClr val="3333FF"/>
                </a:solidFill>
                <a:latin typeface="Times New Roman" pitchFamily="18" charset="0"/>
              </a:rPr>
              <a:t>Stages of fatty </a:t>
            </a:r>
          </a:p>
          <a:p>
            <a:r>
              <a:rPr lang="en-US" altLang="zh-CN" sz="3200" b="1" dirty="0">
                <a:solidFill>
                  <a:srgbClr val="3333FF"/>
                </a:solidFill>
                <a:latin typeface="Times New Roman" pitchFamily="18" charset="0"/>
              </a:rPr>
              <a:t>acid oxidation</a:t>
            </a:r>
          </a:p>
        </p:txBody>
      </p:sp>
      <p:pic>
        <p:nvPicPr>
          <p:cNvPr id="30723" name="Picture 4"/>
          <p:cNvPicPr>
            <a:picLocks noChangeAspect="1" noChangeArrowheads="1"/>
          </p:cNvPicPr>
          <p:nvPr/>
        </p:nvPicPr>
        <p:blipFill>
          <a:blip r:embed="rId3"/>
          <a:srcRect/>
          <a:stretch>
            <a:fillRect/>
          </a:stretch>
        </p:blipFill>
        <p:spPr bwMode="auto">
          <a:xfrm>
            <a:off x="2124075" y="333375"/>
            <a:ext cx="3670300" cy="6097588"/>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457200" y="-38100"/>
            <a:ext cx="7772400" cy="76200"/>
          </a:xfrm>
        </p:spPr>
        <p:txBody>
          <a:bodyPr/>
          <a:lstStyle/>
          <a:p>
            <a:pPr eaLnBrk="1" hangingPunct="1"/>
            <a:r>
              <a:rPr lang="en-US" altLang="zh-CN" dirty="0" smtClean="0"/>
              <a:t> </a:t>
            </a:r>
          </a:p>
        </p:txBody>
      </p:sp>
      <p:sp>
        <p:nvSpPr>
          <p:cNvPr id="4099" name="Rectangle 3"/>
          <p:cNvSpPr>
            <a:spLocks noGrp="1" noChangeArrowheads="1"/>
          </p:cNvSpPr>
          <p:nvPr>
            <p:ph type="body" idx="1"/>
          </p:nvPr>
        </p:nvSpPr>
        <p:spPr>
          <a:xfrm>
            <a:off x="0" y="333375"/>
            <a:ext cx="8964613" cy="6192838"/>
          </a:xfrm>
        </p:spPr>
        <p:txBody>
          <a:bodyPr/>
          <a:lstStyle/>
          <a:p>
            <a:pPr eaLnBrk="1" hangingPunct="1"/>
            <a:r>
              <a:rPr lang="en-US" altLang="zh-CN" b="1" dirty="0" smtClean="0">
                <a:latin typeface="Times New Roman" pitchFamily="18" charset="0"/>
              </a:rPr>
              <a:t>Fatty acids is a </a:t>
            </a:r>
            <a:r>
              <a:rPr lang="en-US" altLang="zh-CN" b="1" dirty="0" smtClean="0">
                <a:solidFill>
                  <a:srgbClr val="FF0000"/>
                </a:solidFill>
                <a:latin typeface="Times New Roman" pitchFamily="18" charset="0"/>
              </a:rPr>
              <a:t>central</a:t>
            </a:r>
            <a:r>
              <a:rPr lang="en-US" altLang="zh-CN" b="1" dirty="0" smtClean="0">
                <a:latin typeface="Times New Roman" pitchFamily="18" charset="0"/>
              </a:rPr>
              <a:t> energy source in animals (especially the liver, heart, and resting skeletal muscle), many protists, and some bacteria; the only energy source for hibernating animals and migrating birds; not a major energy source in plants.</a:t>
            </a:r>
          </a:p>
          <a:p>
            <a:pPr eaLnBrk="1" hangingPunct="1"/>
            <a:endParaRPr lang="en-US" altLang="zh-CN" b="1" dirty="0" smtClean="0">
              <a:latin typeface="Times New Roman" pitchFamily="18" charset="0"/>
            </a:endParaRPr>
          </a:p>
          <a:p>
            <a:pPr eaLnBrk="1" hangingPunct="1"/>
            <a:r>
              <a:rPr lang="en-US" altLang="zh-CN" b="1" dirty="0" smtClean="0">
                <a:latin typeface="Times New Roman" pitchFamily="18" charset="0"/>
              </a:rPr>
              <a:t>Sources for cells to obtain fatty acids: diet; stored lipid droplets; synthesized from the excess carbohydrates and amino acids by some special organs (e.g., liver).</a:t>
            </a:r>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Box 3"/>
          <p:cNvSpPr txBox="1">
            <a:spLocks noChangeArrowheads="1"/>
          </p:cNvSpPr>
          <p:nvPr/>
        </p:nvSpPr>
        <p:spPr bwMode="auto">
          <a:xfrm>
            <a:off x="323850" y="1196975"/>
            <a:ext cx="8561388" cy="2667000"/>
          </a:xfrm>
          <a:prstGeom prst="rect">
            <a:avLst/>
          </a:prstGeom>
          <a:noFill/>
          <a:ln w="9525">
            <a:noFill/>
            <a:miter lim="800000"/>
            <a:headEnd/>
            <a:tailEnd/>
          </a:ln>
        </p:spPr>
        <p:txBody>
          <a:bodyPr wrap="none">
            <a:spAutoFit/>
          </a:bodyPr>
          <a:lstStyle/>
          <a:p>
            <a:r>
              <a:rPr lang="en-US" altLang="zh-CN" sz="3200" b="1" dirty="0">
                <a:solidFill>
                  <a:srgbClr val="3333FF"/>
                </a:solidFill>
                <a:latin typeface="Times New Roman" pitchFamily="18" charset="0"/>
              </a:rPr>
              <a:t>Palmitol-CoA + 7CoA + 7FAD + 7NAD</a:t>
            </a:r>
            <a:r>
              <a:rPr lang="en-US" altLang="zh-CN" sz="3200" b="1" baseline="30000" dirty="0">
                <a:solidFill>
                  <a:srgbClr val="3333FF"/>
                </a:solidFill>
                <a:latin typeface="Times New Roman" pitchFamily="18" charset="0"/>
              </a:rPr>
              <a:t>+</a:t>
            </a:r>
            <a:r>
              <a:rPr lang="en-US" altLang="zh-CN" sz="3200" b="1" dirty="0">
                <a:solidFill>
                  <a:srgbClr val="3333FF"/>
                </a:solidFill>
                <a:latin typeface="Times New Roman" pitchFamily="18" charset="0"/>
              </a:rPr>
              <a:t> + 7H</a:t>
            </a:r>
            <a:r>
              <a:rPr lang="en-US" altLang="zh-CN" sz="3200" b="1" baseline="-25000" dirty="0">
                <a:solidFill>
                  <a:srgbClr val="3333FF"/>
                </a:solidFill>
                <a:latin typeface="Times New Roman" pitchFamily="18" charset="0"/>
              </a:rPr>
              <a:t>2</a:t>
            </a:r>
            <a:r>
              <a:rPr lang="en-US" altLang="zh-CN" sz="3200" b="1" dirty="0">
                <a:solidFill>
                  <a:srgbClr val="3333FF"/>
                </a:solidFill>
                <a:latin typeface="Times New Roman" pitchFamily="18" charset="0"/>
              </a:rPr>
              <a:t>O</a:t>
            </a:r>
          </a:p>
          <a:p>
            <a:endParaRPr lang="en-US" altLang="zh-CN" sz="3200" b="1" dirty="0">
              <a:latin typeface="Times New Roman" pitchFamily="18" charset="0"/>
            </a:endParaRPr>
          </a:p>
          <a:p>
            <a:r>
              <a:rPr lang="en-US" altLang="zh-CN" sz="3200" b="1" dirty="0">
                <a:latin typeface="Times New Roman" pitchFamily="18" charset="0"/>
              </a:rPr>
              <a:t>    </a:t>
            </a:r>
          </a:p>
          <a:p>
            <a:r>
              <a:rPr lang="en-US" altLang="zh-CN" sz="3200" b="1" dirty="0">
                <a:latin typeface="Times New Roman" pitchFamily="18" charset="0"/>
              </a:rPr>
              <a:t>     </a:t>
            </a:r>
            <a:r>
              <a:rPr lang="en-US" altLang="zh-CN" sz="3200" b="1" dirty="0">
                <a:solidFill>
                  <a:srgbClr val="FF0000"/>
                </a:solidFill>
                <a:latin typeface="Times New Roman" pitchFamily="18" charset="0"/>
              </a:rPr>
              <a:t>8 acetyl-CoA + 7FADH</a:t>
            </a:r>
            <a:r>
              <a:rPr lang="en-US" altLang="zh-CN" sz="3200" b="1" baseline="-25000" dirty="0">
                <a:solidFill>
                  <a:srgbClr val="FF0000"/>
                </a:solidFill>
                <a:latin typeface="Times New Roman" pitchFamily="18" charset="0"/>
              </a:rPr>
              <a:t>2</a:t>
            </a:r>
            <a:r>
              <a:rPr lang="en-US" altLang="zh-CN" sz="3200" b="1" dirty="0">
                <a:solidFill>
                  <a:srgbClr val="FF0000"/>
                </a:solidFill>
                <a:latin typeface="Times New Roman" pitchFamily="18" charset="0"/>
              </a:rPr>
              <a:t> + 7NADH + 7H</a:t>
            </a:r>
            <a:r>
              <a:rPr lang="en-US" altLang="zh-CN" sz="3200" b="1" baseline="30000" dirty="0">
                <a:solidFill>
                  <a:srgbClr val="FF0000"/>
                </a:solidFill>
                <a:latin typeface="Times New Roman" pitchFamily="18" charset="0"/>
              </a:rPr>
              <a:t>+ </a:t>
            </a:r>
          </a:p>
          <a:p>
            <a:endParaRPr lang="en-US" altLang="zh-CN" sz="3200" b="1" baseline="30000" dirty="0">
              <a:solidFill>
                <a:srgbClr val="FF0000"/>
              </a:solidFill>
              <a:latin typeface="Times New Roman" pitchFamily="18" charset="0"/>
            </a:endParaRPr>
          </a:p>
          <a:p>
            <a:r>
              <a:rPr lang="en-US" altLang="zh-CN" dirty="0">
                <a:solidFill>
                  <a:srgbClr val="FF0000"/>
                </a:solidFill>
              </a:rPr>
              <a:t>   </a:t>
            </a:r>
          </a:p>
        </p:txBody>
      </p:sp>
      <p:sp>
        <p:nvSpPr>
          <p:cNvPr id="31747" name="AutoShape 5"/>
          <p:cNvSpPr>
            <a:spLocks noChangeArrowheads="1"/>
          </p:cNvSpPr>
          <p:nvPr/>
        </p:nvSpPr>
        <p:spPr bwMode="auto">
          <a:xfrm>
            <a:off x="4283968" y="1628800"/>
            <a:ext cx="73025" cy="1152525"/>
          </a:xfrm>
          <a:prstGeom prst="downArrow">
            <a:avLst>
              <a:gd name="adj1" fmla="val 50000"/>
              <a:gd name="adj2" fmla="val 394565"/>
            </a:avLst>
          </a:prstGeom>
          <a:solidFill>
            <a:schemeClr val="tx1"/>
          </a:solidFill>
          <a:ln w="9525">
            <a:solidFill>
              <a:schemeClr val="tx1"/>
            </a:solidFill>
            <a:miter lim="800000"/>
            <a:headEnd/>
            <a:tailEnd/>
          </a:ln>
        </p:spPr>
        <p:txBody>
          <a:bodyPr vert="eaVert" wrap="none" anchor="ctr"/>
          <a:lstStyle/>
          <a:p>
            <a:endParaRPr lang="zh-CN" altLang="en-US"/>
          </a:p>
        </p:txBody>
      </p:sp>
      <p:sp>
        <p:nvSpPr>
          <p:cNvPr id="31748" name="Text Box 6"/>
          <p:cNvSpPr txBox="1">
            <a:spLocks noChangeArrowheads="1"/>
          </p:cNvSpPr>
          <p:nvPr/>
        </p:nvSpPr>
        <p:spPr bwMode="auto">
          <a:xfrm>
            <a:off x="468313" y="3644900"/>
            <a:ext cx="8040687" cy="2622550"/>
          </a:xfrm>
          <a:prstGeom prst="rect">
            <a:avLst/>
          </a:prstGeom>
          <a:noFill/>
          <a:ln w="9525">
            <a:noFill/>
            <a:miter lim="800000"/>
            <a:headEnd/>
            <a:tailEnd/>
          </a:ln>
        </p:spPr>
        <p:txBody>
          <a:bodyPr wrap="none">
            <a:spAutoFit/>
          </a:bodyPr>
          <a:lstStyle/>
          <a:p>
            <a:pPr>
              <a:lnSpc>
                <a:spcPct val="90000"/>
              </a:lnSpc>
              <a:spcBef>
                <a:spcPct val="20000"/>
              </a:spcBef>
            </a:pPr>
            <a:r>
              <a:rPr lang="en-US" altLang="zh-CN" sz="3200" b="1" dirty="0">
                <a:latin typeface="Times New Roman" pitchFamily="18" charset="0"/>
              </a:rPr>
              <a:t>The complete oxidization of each 16-carbon</a:t>
            </a:r>
            <a:r>
              <a:rPr lang="en-US" altLang="zh-CN" sz="3200" b="1" dirty="0">
                <a:solidFill>
                  <a:srgbClr val="FF0000"/>
                </a:solidFill>
                <a:latin typeface="Times New Roman" pitchFamily="18" charset="0"/>
              </a:rPr>
              <a:t> </a:t>
            </a:r>
          </a:p>
          <a:p>
            <a:pPr>
              <a:lnSpc>
                <a:spcPct val="90000"/>
              </a:lnSpc>
              <a:spcBef>
                <a:spcPct val="20000"/>
              </a:spcBef>
            </a:pPr>
            <a:r>
              <a:rPr lang="en-US" altLang="zh-CN" sz="3200" b="1" dirty="0">
                <a:solidFill>
                  <a:srgbClr val="FF0000"/>
                </a:solidFill>
                <a:latin typeface="Times New Roman" pitchFamily="18" charset="0"/>
              </a:rPr>
              <a:t>palmitate</a:t>
            </a:r>
            <a:r>
              <a:rPr lang="en-US" altLang="zh-CN" sz="3200" b="1" dirty="0">
                <a:solidFill>
                  <a:srgbClr val="FFFF00"/>
                </a:solidFill>
                <a:latin typeface="Times New Roman" pitchFamily="18" charset="0"/>
              </a:rPr>
              <a:t> </a:t>
            </a:r>
            <a:r>
              <a:rPr lang="en-US" altLang="zh-CN" sz="3200" b="1" dirty="0">
                <a:latin typeface="Times New Roman" pitchFamily="18" charset="0"/>
              </a:rPr>
              <a:t>(to H</a:t>
            </a:r>
            <a:r>
              <a:rPr lang="en-US" altLang="zh-CN" sz="3200" b="1" baseline="-25000" dirty="0">
                <a:latin typeface="Times New Roman" pitchFamily="18" charset="0"/>
              </a:rPr>
              <a:t>2</a:t>
            </a:r>
            <a:r>
              <a:rPr lang="en-US" altLang="zh-CN" sz="3200" b="1" dirty="0">
                <a:latin typeface="Times New Roman" pitchFamily="18" charset="0"/>
              </a:rPr>
              <a:t>O and CO</a:t>
            </a:r>
            <a:r>
              <a:rPr lang="en-US" altLang="zh-CN" sz="3200" b="1" baseline="-25000" dirty="0">
                <a:latin typeface="Times New Roman" pitchFamily="18" charset="0"/>
              </a:rPr>
              <a:t>2</a:t>
            </a:r>
            <a:r>
              <a:rPr lang="en-US" altLang="zh-CN" sz="3200" b="1" dirty="0">
                <a:latin typeface="Times New Roman" pitchFamily="18" charset="0"/>
              </a:rPr>
              <a:t>) yields </a:t>
            </a:r>
            <a:r>
              <a:rPr lang="en-US" altLang="zh-CN" sz="3200" b="1" dirty="0">
                <a:solidFill>
                  <a:srgbClr val="FF0000"/>
                </a:solidFill>
                <a:latin typeface="Times New Roman" pitchFamily="18" charset="0"/>
              </a:rPr>
              <a:t>~106</a:t>
            </a:r>
            <a:r>
              <a:rPr lang="en-US" altLang="zh-CN" sz="3200" b="1" dirty="0">
                <a:latin typeface="Times New Roman" pitchFamily="18" charset="0"/>
              </a:rPr>
              <a:t> ATP </a:t>
            </a:r>
          </a:p>
          <a:p>
            <a:pPr>
              <a:lnSpc>
                <a:spcPct val="90000"/>
              </a:lnSpc>
              <a:spcBef>
                <a:spcPct val="20000"/>
              </a:spcBef>
            </a:pPr>
            <a:r>
              <a:rPr lang="en-US" altLang="zh-CN" sz="3200" b="1" dirty="0">
                <a:latin typeface="Times New Roman" pitchFamily="18" charset="0"/>
              </a:rPr>
              <a:t>(</a:t>
            </a:r>
            <a:r>
              <a:rPr lang="en-US" altLang="zh-CN" sz="3200" b="1" dirty="0">
                <a:solidFill>
                  <a:srgbClr val="FF0000"/>
                </a:solidFill>
                <a:latin typeface="Times New Roman" pitchFamily="18" charset="0"/>
              </a:rPr>
              <a:t>~32</a:t>
            </a:r>
            <a:r>
              <a:rPr lang="en-US" altLang="zh-CN" sz="3200" b="1" dirty="0">
                <a:latin typeface="Times New Roman" pitchFamily="18" charset="0"/>
              </a:rPr>
              <a:t> ATP per glucose, both having about </a:t>
            </a:r>
          </a:p>
          <a:p>
            <a:pPr>
              <a:lnSpc>
                <a:spcPct val="90000"/>
              </a:lnSpc>
              <a:spcBef>
                <a:spcPct val="20000"/>
              </a:spcBef>
            </a:pPr>
            <a:r>
              <a:rPr lang="en-US" altLang="zh-CN" sz="3200" b="1" dirty="0">
                <a:latin typeface="Times New Roman" pitchFamily="18" charset="0"/>
              </a:rPr>
              <a:t>60% of actual energy recovery).</a:t>
            </a:r>
          </a:p>
          <a:p>
            <a:endParaRPr lang="en-US" altLang="zh-CN" sz="3200" b="1" dirty="0">
              <a:latin typeface="Times New Roman" pitchFamily="18"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3"/>
          <p:cNvPicPr>
            <a:picLocks noChangeAspect="1" noChangeArrowheads="1"/>
          </p:cNvPicPr>
          <p:nvPr/>
        </p:nvPicPr>
        <p:blipFill>
          <a:blip r:embed="rId3"/>
          <a:srcRect/>
          <a:stretch>
            <a:fillRect/>
          </a:stretch>
        </p:blipFill>
        <p:spPr bwMode="auto">
          <a:xfrm>
            <a:off x="303213" y="1676400"/>
            <a:ext cx="8535987" cy="3505200"/>
          </a:xfrm>
          <a:prstGeom prst="rect">
            <a:avLst/>
          </a:prstGeom>
          <a:noFill/>
          <a:ln w="9525">
            <a:noFill/>
            <a:miter lim="800000"/>
            <a:headEnd/>
            <a:tailEnd/>
          </a:ln>
        </p:spPr>
      </p:pic>
      <p:sp>
        <p:nvSpPr>
          <p:cNvPr id="32771" name="Line 4"/>
          <p:cNvSpPr>
            <a:spLocks noChangeShapeType="1"/>
          </p:cNvSpPr>
          <p:nvPr/>
        </p:nvSpPr>
        <p:spPr bwMode="auto">
          <a:xfrm>
            <a:off x="323850" y="3357563"/>
            <a:ext cx="8424863" cy="0"/>
          </a:xfrm>
          <a:prstGeom prst="line">
            <a:avLst/>
          </a:prstGeom>
          <a:noFill/>
          <a:ln w="38100">
            <a:solidFill>
              <a:srgbClr val="FF0000"/>
            </a:solidFill>
            <a:round/>
            <a:headEnd/>
            <a:tailEnd/>
          </a:ln>
        </p:spPr>
        <p:txBody>
          <a:bodyPr wrap="none"/>
          <a:lstStyle/>
          <a:p>
            <a:endParaRPr lang="zh-CN" altLang="en-US"/>
          </a:p>
        </p:txBody>
      </p:sp>
      <p:sp>
        <p:nvSpPr>
          <p:cNvPr id="32772" name="Text Box 5"/>
          <p:cNvSpPr txBox="1">
            <a:spLocks noChangeArrowheads="1"/>
          </p:cNvSpPr>
          <p:nvPr/>
        </p:nvSpPr>
        <p:spPr bwMode="auto">
          <a:xfrm>
            <a:off x="808037" y="5026025"/>
            <a:ext cx="7526337" cy="1739900"/>
          </a:xfrm>
          <a:prstGeom prst="rect">
            <a:avLst/>
          </a:prstGeom>
          <a:noFill/>
          <a:ln w="9525">
            <a:noFill/>
            <a:miter lim="800000"/>
            <a:headEnd/>
            <a:tailEnd/>
          </a:ln>
        </p:spPr>
        <p:txBody>
          <a:bodyPr wrap="none">
            <a:spAutoFit/>
          </a:bodyPr>
          <a:lstStyle/>
          <a:p>
            <a:r>
              <a:rPr lang="en-US" altLang="zh-CN" sz="3600" b="1" dirty="0">
                <a:latin typeface="Times New Roman" pitchFamily="18" charset="0"/>
              </a:rPr>
              <a:t>Palmitoyl-CoA+23O</a:t>
            </a:r>
            <a:r>
              <a:rPr lang="en-US" altLang="zh-CN" sz="3600" b="1" baseline="-25000" dirty="0">
                <a:latin typeface="Times New Roman" pitchFamily="18" charset="0"/>
              </a:rPr>
              <a:t>2</a:t>
            </a:r>
            <a:r>
              <a:rPr lang="en-US" altLang="zh-CN" sz="3600" b="1" dirty="0">
                <a:latin typeface="Times New Roman" pitchFamily="18" charset="0"/>
              </a:rPr>
              <a:t>+108P</a:t>
            </a:r>
            <a:r>
              <a:rPr lang="en-US" altLang="zh-CN" sz="3600" b="1" baseline="-25000" dirty="0">
                <a:latin typeface="Times New Roman" pitchFamily="18" charset="0"/>
              </a:rPr>
              <a:t>i</a:t>
            </a:r>
            <a:r>
              <a:rPr lang="en-US" altLang="zh-CN" sz="3600" b="1" dirty="0">
                <a:latin typeface="Times New Roman" pitchFamily="18" charset="0"/>
              </a:rPr>
              <a:t>+108ADP</a:t>
            </a:r>
          </a:p>
          <a:p>
            <a:r>
              <a:rPr lang="en-US" altLang="zh-CN" sz="3600" b="1" dirty="0">
                <a:latin typeface="Times New Roman" pitchFamily="18" charset="0"/>
              </a:rPr>
              <a:t>       </a:t>
            </a:r>
          </a:p>
          <a:p>
            <a:r>
              <a:rPr lang="en-US" altLang="zh-CN" sz="3600" b="1" dirty="0">
                <a:latin typeface="Times New Roman" pitchFamily="18" charset="0"/>
              </a:rPr>
              <a:t>       CoA+108ATP+16CO</a:t>
            </a:r>
            <a:r>
              <a:rPr lang="en-US" altLang="zh-CN" sz="3600" b="1" baseline="-25000" dirty="0">
                <a:latin typeface="Times New Roman" pitchFamily="18" charset="0"/>
              </a:rPr>
              <a:t>2</a:t>
            </a:r>
            <a:r>
              <a:rPr lang="en-US" altLang="zh-CN" sz="3600" b="1" dirty="0">
                <a:latin typeface="Times New Roman" pitchFamily="18" charset="0"/>
              </a:rPr>
              <a:t>+23H</a:t>
            </a:r>
            <a:r>
              <a:rPr lang="en-US" altLang="zh-CN" sz="3600" b="1" baseline="-25000" dirty="0">
                <a:latin typeface="Times New Roman" pitchFamily="18" charset="0"/>
              </a:rPr>
              <a:t>2</a:t>
            </a:r>
            <a:r>
              <a:rPr lang="en-US" altLang="zh-CN" sz="3600" b="1" dirty="0">
                <a:latin typeface="Times New Roman" pitchFamily="18" charset="0"/>
              </a:rPr>
              <a:t>O</a:t>
            </a:r>
          </a:p>
        </p:txBody>
      </p:sp>
      <p:sp>
        <p:nvSpPr>
          <p:cNvPr id="32773" name="Line 6"/>
          <p:cNvSpPr>
            <a:spLocks noChangeShapeType="1"/>
          </p:cNvSpPr>
          <p:nvPr/>
        </p:nvSpPr>
        <p:spPr bwMode="auto">
          <a:xfrm>
            <a:off x="4644008" y="5572125"/>
            <a:ext cx="0" cy="647700"/>
          </a:xfrm>
          <a:prstGeom prst="line">
            <a:avLst/>
          </a:prstGeom>
          <a:noFill/>
          <a:ln w="57150">
            <a:solidFill>
              <a:schemeClr val="tx1"/>
            </a:solidFill>
            <a:round/>
            <a:headEnd/>
            <a:tailEnd type="triangle" w="med" len="med"/>
          </a:ln>
        </p:spPr>
        <p:txBody>
          <a:bodyPr wrap="none"/>
          <a:lstStyle/>
          <a:p>
            <a:endParaRPr lang="zh-CN" altLang="en-US"/>
          </a:p>
        </p:txBody>
      </p:sp>
      <p:sp>
        <p:nvSpPr>
          <p:cNvPr id="6" name="TextBox 5"/>
          <p:cNvSpPr txBox="1"/>
          <p:nvPr/>
        </p:nvSpPr>
        <p:spPr>
          <a:xfrm>
            <a:off x="395536" y="1268760"/>
            <a:ext cx="1338828" cy="646331"/>
          </a:xfrm>
          <a:prstGeom prst="rect">
            <a:avLst/>
          </a:prstGeom>
          <a:noFill/>
        </p:spPr>
        <p:txBody>
          <a:bodyPr wrap="none" rtlCol="0">
            <a:spAutoFit/>
          </a:bodyPr>
          <a:lstStyle/>
          <a:p>
            <a:r>
              <a:rPr lang="en-US" altLang="zh-CN" sz="3600" b="1" dirty="0" smtClean="0">
                <a:solidFill>
                  <a:srgbClr val="FF0000"/>
                </a:solidFill>
                <a:latin typeface="Times New Roman" pitchFamily="18" charset="0"/>
                <a:cs typeface="Times New Roman" pitchFamily="18" charset="0"/>
              </a:rPr>
              <a:t>*****</a:t>
            </a:r>
            <a:endParaRPr lang="zh-CN" altLang="en-US" sz="3600" b="1" dirty="0">
              <a:solidFill>
                <a:srgbClr val="FF0000"/>
              </a:solidFill>
              <a:latin typeface="Times New Roman" pitchFamily="18" charset="0"/>
              <a:cs typeface="Times New Roman" pitchFamily="18"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ext Box 3"/>
          <p:cNvSpPr txBox="1">
            <a:spLocks noChangeArrowheads="1"/>
          </p:cNvSpPr>
          <p:nvPr/>
        </p:nvSpPr>
        <p:spPr bwMode="auto">
          <a:xfrm>
            <a:off x="251520" y="6093296"/>
            <a:ext cx="8622810" cy="523220"/>
          </a:xfrm>
          <a:prstGeom prst="rect">
            <a:avLst/>
          </a:prstGeom>
          <a:noFill/>
          <a:ln w="9525">
            <a:noFill/>
            <a:miter lim="800000"/>
            <a:headEnd/>
            <a:tailEnd/>
          </a:ln>
        </p:spPr>
        <p:txBody>
          <a:bodyPr wrap="none">
            <a:spAutoFit/>
          </a:bodyPr>
          <a:lstStyle/>
          <a:p>
            <a:r>
              <a:rPr lang="en-US" altLang="zh-CN" sz="2800" b="1" dirty="0">
                <a:solidFill>
                  <a:srgbClr val="3333FF"/>
                </a:solidFill>
                <a:latin typeface="Times New Roman" pitchFamily="18" charset="0"/>
              </a:rPr>
              <a:t>Hibernating grizzly bears use body fat as their sole fuel</a:t>
            </a:r>
          </a:p>
        </p:txBody>
      </p:sp>
      <p:pic>
        <p:nvPicPr>
          <p:cNvPr id="33795" name="Picture 4"/>
          <p:cNvPicPr>
            <a:picLocks noChangeAspect="1" noChangeArrowheads="1"/>
          </p:cNvPicPr>
          <p:nvPr/>
        </p:nvPicPr>
        <p:blipFill>
          <a:blip r:embed="rId3"/>
          <a:srcRect/>
          <a:stretch>
            <a:fillRect/>
          </a:stretch>
        </p:blipFill>
        <p:spPr bwMode="auto">
          <a:xfrm>
            <a:off x="827088" y="404813"/>
            <a:ext cx="7586662" cy="5599112"/>
          </a:xfrm>
          <a:prstGeom prst="rect">
            <a:avLst/>
          </a:prstGeom>
          <a:noFill/>
          <a:ln w="9525">
            <a:noFill/>
            <a:miter lim="800000"/>
            <a:headEnd/>
            <a:tailEnd/>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1026"/>
          <p:cNvSpPr>
            <a:spLocks noGrp="1" noChangeArrowheads="1"/>
          </p:cNvSpPr>
          <p:nvPr>
            <p:ph type="title"/>
          </p:nvPr>
        </p:nvSpPr>
        <p:spPr>
          <a:xfrm>
            <a:off x="0" y="609600"/>
            <a:ext cx="9144000" cy="1143000"/>
          </a:xfrm>
        </p:spPr>
        <p:txBody>
          <a:bodyPr/>
          <a:lstStyle/>
          <a:p>
            <a:pPr eaLnBrk="1" hangingPunct="1"/>
            <a:r>
              <a:rPr lang="en-US" altLang="zh-CN" sz="4000" b="1" dirty="0" smtClean="0">
                <a:solidFill>
                  <a:srgbClr val="3333FF"/>
                </a:solidFill>
                <a:latin typeface="Times New Roman" pitchFamily="18" charset="0"/>
              </a:rPr>
              <a:t>9. Oxidation of unsaturated fatty acids requires one or two auxiliary enzymes,  an isomerase and a reductase</a:t>
            </a:r>
            <a:r>
              <a:rPr lang="en-US" altLang="zh-CN" dirty="0" smtClean="0">
                <a:solidFill>
                  <a:srgbClr val="3333FF"/>
                </a:solidFill>
              </a:rPr>
              <a:t> </a:t>
            </a:r>
          </a:p>
        </p:txBody>
      </p:sp>
      <p:sp>
        <p:nvSpPr>
          <p:cNvPr id="34819" name="Rectangle 1027"/>
          <p:cNvSpPr>
            <a:spLocks noGrp="1" noChangeArrowheads="1"/>
          </p:cNvSpPr>
          <p:nvPr>
            <p:ph type="body" idx="1"/>
          </p:nvPr>
        </p:nvSpPr>
        <p:spPr>
          <a:xfrm>
            <a:off x="0" y="2209800"/>
            <a:ext cx="9144000" cy="4114800"/>
          </a:xfrm>
        </p:spPr>
        <p:txBody>
          <a:bodyPr/>
          <a:lstStyle/>
          <a:p>
            <a:pPr eaLnBrk="1" hangingPunct="1">
              <a:lnSpc>
                <a:spcPct val="90000"/>
              </a:lnSpc>
            </a:pPr>
            <a:r>
              <a:rPr lang="en-US" altLang="zh-CN" b="1" dirty="0" smtClean="0">
                <a:latin typeface="Times New Roman" pitchFamily="18" charset="0"/>
              </a:rPr>
              <a:t>The </a:t>
            </a:r>
            <a:r>
              <a:rPr lang="en-US" altLang="zh-CN" b="1" dirty="0" smtClean="0">
                <a:solidFill>
                  <a:srgbClr val="3333FF"/>
                </a:solidFill>
                <a:latin typeface="Times New Roman" pitchFamily="18" charset="0"/>
              </a:rPr>
              <a:t>isomerase</a:t>
            </a:r>
            <a:r>
              <a:rPr lang="en-US" altLang="zh-CN" b="1" dirty="0" smtClean="0">
                <a:solidFill>
                  <a:srgbClr val="00FF00"/>
                </a:solidFill>
                <a:latin typeface="Times New Roman" pitchFamily="18" charset="0"/>
              </a:rPr>
              <a:t> </a:t>
            </a:r>
            <a:r>
              <a:rPr lang="en-US" altLang="zh-CN" b="1" dirty="0" smtClean="0">
                <a:latin typeface="Times New Roman" pitchFamily="18" charset="0"/>
              </a:rPr>
              <a:t>converts a </a:t>
            </a:r>
            <a:r>
              <a:rPr lang="en-US" altLang="zh-CN" b="1" i="1" dirty="0" smtClean="0">
                <a:solidFill>
                  <a:srgbClr val="FF0000"/>
                </a:solidFill>
                <a:latin typeface="Times New Roman" pitchFamily="18" charset="0"/>
              </a:rPr>
              <a:t>cis</a:t>
            </a:r>
            <a:r>
              <a:rPr lang="en-US" altLang="zh-CN" b="1" dirty="0" smtClean="0">
                <a:solidFill>
                  <a:srgbClr val="FF0000"/>
                </a:solidFill>
                <a:latin typeface="Times New Roman" pitchFamily="18" charset="0"/>
              </a:rPr>
              <a:t>-</a:t>
            </a:r>
            <a:r>
              <a:rPr lang="en-US" altLang="zh-CN" b="1" dirty="0" smtClean="0">
                <a:solidFill>
                  <a:srgbClr val="FF0000"/>
                </a:solidFill>
                <a:latin typeface="Times New Roman" pitchFamily="18" charset="0"/>
                <a:sym typeface="Symbol" pitchFamily="18" charset="2"/>
              </a:rPr>
              <a:t></a:t>
            </a:r>
            <a:r>
              <a:rPr lang="en-US" altLang="zh-CN" b="1" baseline="30000" dirty="0" smtClean="0">
                <a:solidFill>
                  <a:srgbClr val="FF0000"/>
                </a:solidFill>
                <a:latin typeface="Times New Roman" pitchFamily="18" charset="0"/>
              </a:rPr>
              <a:t>3</a:t>
            </a:r>
            <a:r>
              <a:rPr lang="en-US" altLang="zh-CN" b="1" dirty="0" smtClean="0">
                <a:latin typeface="Times New Roman" pitchFamily="18" charset="0"/>
              </a:rPr>
              <a:t> double bond to a </a:t>
            </a:r>
            <a:r>
              <a:rPr lang="en-US" altLang="zh-CN" b="1" i="1" dirty="0" smtClean="0">
                <a:solidFill>
                  <a:srgbClr val="FF0000"/>
                </a:solidFill>
                <a:latin typeface="Times New Roman" pitchFamily="18" charset="0"/>
              </a:rPr>
              <a:t>trans</a:t>
            </a:r>
            <a:r>
              <a:rPr lang="en-US" altLang="zh-CN" b="1" dirty="0" smtClean="0">
                <a:solidFill>
                  <a:srgbClr val="FF0000"/>
                </a:solidFill>
                <a:latin typeface="Times New Roman" pitchFamily="18" charset="0"/>
              </a:rPr>
              <a:t>-</a:t>
            </a:r>
            <a:r>
              <a:rPr lang="en-US" altLang="zh-CN" b="1" dirty="0" smtClean="0">
                <a:solidFill>
                  <a:srgbClr val="FF0000"/>
                </a:solidFill>
                <a:latin typeface="Times New Roman" pitchFamily="18" charset="0"/>
                <a:sym typeface="Symbol" pitchFamily="18" charset="2"/>
              </a:rPr>
              <a:t></a:t>
            </a:r>
            <a:r>
              <a:rPr lang="en-US" altLang="zh-CN" b="1" baseline="30000" dirty="0" smtClean="0">
                <a:solidFill>
                  <a:srgbClr val="FF0000"/>
                </a:solidFill>
                <a:latin typeface="Times New Roman" pitchFamily="18" charset="0"/>
              </a:rPr>
              <a:t>2</a:t>
            </a:r>
            <a:r>
              <a:rPr lang="en-US" altLang="zh-CN" b="1" dirty="0" smtClean="0">
                <a:latin typeface="Times New Roman" pitchFamily="18" charset="0"/>
              </a:rPr>
              <a:t> double bond.</a:t>
            </a:r>
          </a:p>
          <a:p>
            <a:pPr eaLnBrk="1" hangingPunct="1">
              <a:lnSpc>
                <a:spcPct val="90000"/>
              </a:lnSpc>
            </a:pPr>
            <a:r>
              <a:rPr lang="en-US" altLang="zh-CN" b="1" dirty="0" smtClean="0">
                <a:latin typeface="Times New Roman" pitchFamily="18" charset="0"/>
              </a:rPr>
              <a:t>The reductase (</a:t>
            </a:r>
            <a:r>
              <a:rPr lang="en-US" altLang="zh-CN" b="1" dirty="0" smtClean="0">
                <a:solidFill>
                  <a:srgbClr val="3333FF"/>
                </a:solidFill>
                <a:latin typeface="Times New Roman" pitchFamily="18" charset="0"/>
              </a:rPr>
              <a:t>2,4-dienoyl-CoA reductase</a:t>
            </a:r>
            <a:r>
              <a:rPr lang="en-US" altLang="zh-CN" b="1" dirty="0" smtClean="0">
                <a:latin typeface="Times New Roman" pitchFamily="18" charset="0"/>
              </a:rPr>
              <a:t>) converts a </a:t>
            </a:r>
            <a:r>
              <a:rPr lang="en-US" altLang="zh-CN" b="1" i="1" dirty="0" smtClean="0">
                <a:solidFill>
                  <a:srgbClr val="FF0000"/>
                </a:solidFill>
                <a:latin typeface="Times New Roman" pitchFamily="18" charset="0"/>
              </a:rPr>
              <a:t>trans</a:t>
            </a:r>
            <a:r>
              <a:rPr lang="en-US" altLang="zh-CN" b="1" dirty="0" smtClean="0">
                <a:solidFill>
                  <a:srgbClr val="FF0000"/>
                </a:solidFill>
                <a:latin typeface="Times New Roman" pitchFamily="18" charset="0"/>
              </a:rPr>
              <a:t>-</a:t>
            </a:r>
            <a:r>
              <a:rPr lang="en-US" altLang="zh-CN" b="1" dirty="0" smtClean="0">
                <a:solidFill>
                  <a:srgbClr val="FF0000"/>
                </a:solidFill>
                <a:latin typeface="Times New Roman" pitchFamily="18" charset="0"/>
                <a:sym typeface="Symbol" pitchFamily="18" charset="2"/>
              </a:rPr>
              <a:t></a:t>
            </a:r>
            <a:r>
              <a:rPr lang="en-US" altLang="zh-CN" b="1" baseline="30000" dirty="0" smtClean="0">
                <a:solidFill>
                  <a:srgbClr val="FF0000"/>
                </a:solidFill>
                <a:latin typeface="Times New Roman" pitchFamily="18" charset="0"/>
              </a:rPr>
              <a:t>2</a:t>
            </a:r>
            <a:r>
              <a:rPr lang="en-US" altLang="zh-CN" b="1" dirty="0" smtClean="0">
                <a:solidFill>
                  <a:srgbClr val="FF0000"/>
                </a:solidFill>
                <a:latin typeface="Times New Roman" pitchFamily="18" charset="0"/>
              </a:rPr>
              <a:t>, cis-</a:t>
            </a:r>
            <a:r>
              <a:rPr lang="en-US" altLang="zh-CN" b="1" dirty="0" smtClean="0">
                <a:solidFill>
                  <a:srgbClr val="FF0000"/>
                </a:solidFill>
                <a:latin typeface="Times New Roman" pitchFamily="18" charset="0"/>
                <a:sym typeface="Symbol" pitchFamily="18" charset="2"/>
              </a:rPr>
              <a:t></a:t>
            </a:r>
            <a:r>
              <a:rPr lang="en-US" altLang="zh-CN" b="1" baseline="30000" dirty="0" smtClean="0">
                <a:solidFill>
                  <a:srgbClr val="FF0000"/>
                </a:solidFill>
                <a:latin typeface="Times New Roman" pitchFamily="18" charset="0"/>
              </a:rPr>
              <a:t>4</a:t>
            </a:r>
            <a:r>
              <a:rPr lang="en-US" altLang="zh-CN" b="1" baseline="30000" dirty="0" smtClean="0">
                <a:latin typeface="Times New Roman" pitchFamily="18" charset="0"/>
              </a:rPr>
              <a:t> </a:t>
            </a:r>
            <a:r>
              <a:rPr lang="en-US" altLang="zh-CN" b="1" dirty="0" smtClean="0">
                <a:latin typeface="Times New Roman" pitchFamily="18" charset="0"/>
              </a:rPr>
              <a:t>structure to a </a:t>
            </a:r>
            <a:r>
              <a:rPr lang="en-US" altLang="zh-CN" b="1" i="1" dirty="0" smtClean="0">
                <a:solidFill>
                  <a:srgbClr val="FF0000"/>
                </a:solidFill>
                <a:latin typeface="Times New Roman" pitchFamily="18" charset="0"/>
              </a:rPr>
              <a:t>trans</a:t>
            </a:r>
            <a:r>
              <a:rPr lang="en-US" altLang="zh-CN" b="1" dirty="0" smtClean="0">
                <a:solidFill>
                  <a:srgbClr val="FF0000"/>
                </a:solidFill>
                <a:latin typeface="Times New Roman" pitchFamily="18" charset="0"/>
              </a:rPr>
              <a:t>-</a:t>
            </a:r>
            <a:r>
              <a:rPr lang="en-US" altLang="zh-CN" b="1" dirty="0" smtClean="0">
                <a:solidFill>
                  <a:srgbClr val="FF0000"/>
                </a:solidFill>
                <a:latin typeface="Times New Roman" pitchFamily="18" charset="0"/>
                <a:sym typeface="Symbol" pitchFamily="18" charset="2"/>
              </a:rPr>
              <a:t></a:t>
            </a:r>
            <a:r>
              <a:rPr lang="en-US" altLang="zh-CN" b="1" baseline="30000" dirty="0" smtClean="0">
                <a:solidFill>
                  <a:srgbClr val="FF0000"/>
                </a:solidFill>
                <a:latin typeface="Times New Roman" pitchFamily="18" charset="0"/>
              </a:rPr>
              <a:t>3</a:t>
            </a:r>
            <a:r>
              <a:rPr lang="en-US" altLang="zh-CN" b="1" dirty="0" smtClean="0">
                <a:latin typeface="Times New Roman" pitchFamily="18" charset="0"/>
              </a:rPr>
              <a:t> structure, which will be further converted to a </a:t>
            </a:r>
            <a:r>
              <a:rPr lang="en-US" altLang="zh-CN" b="1" i="1" dirty="0" smtClean="0">
                <a:latin typeface="Times New Roman" pitchFamily="18" charset="0"/>
              </a:rPr>
              <a:t>trans</a:t>
            </a:r>
            <a:r>
              <a:rPr lang="en-US" altLang="zh-CN" b="1" dirty="0" smtClean="0">
                <a:latin typeface="Times New Roman" pitchFamily="18" charset="0"/>
              </a:rPr>
              <a:t>-</a:t>
            </a:r>
            <a:r>
              <a:rPr lang="en-US" altLang="zh-CN" b="1" dirty="0" smtClean="0">
                <a:latin typeface="Times New Roman" pitchFamily="18" charset="0"/>
                <a:sym typeface="Symbol" pitchFamily="18" charset="2"/>
              </a:rPr>
              <a:t></a:t>
            </a:r>
            <a:r>
              <a:rPr lang="en-US" altLang="zh-CN" b="1" baseline="30000" dirty="0" smtClean="0">
                <a:latin typeface="Times New Roman" pitchFamily="18" charset="0"/>
              </a:rPr>
              <a:t>2</a:t>
            </a:r>
            <a:r>
              <a:rPr lang="en-US" altLang="zh-CN" b="1" dirty="0" smtClean="0">
                <a:latin typeface="Times New Roman" pitchFamily="18" charset="0"/>
              </a:rPr>
              <a:t>  structure by the isomerase.</a:t>
            </a:r>
          </a:p>
          <a:p>
            <a:pPr eaLnBrk="1" hangingPunct="1">
              <a:lnSpc>
                <a:spcPct val="90000"/>
              </a:lnSpc>
            </a:pPr>
            <a:r>
              <a:rPr lang="en-US" altLang="zh-CN" b="1" dirty="0" smtClean="0">
                <a:solidFill>
                  <a:srgbClr val="FF0000"/>
                </a:solidFill>
                <a:latin typeface="Times New Roman" pitchFamily="18" charset="0"/>
              </a:rPr>
              <a:t>NADPH</a:t>
            </a:r>
            <a:r>
              <a:rPr lang="en-US" altLang="zh-CN" b="1" dirty="0" smtClean="0">
                <a:latin typeface="Times New Roman" pitchFamily="18" charset="0"/>
              </a:rPr>
              <a:t> is needed for the reduction (from two double bonds to one).</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ext Box 3"/>
          <p:cNvSpPr txBox="1">
            <a:spLocks noChangeArrowheads="1"/>
          </p:cNvSpPr>
          <p:nvPr/>
        </p:nvSpPr>
        <p:spPr bwMode="auto">
          <a:xfrm>
            <a:off x="6011863" y="1125538"/>
            <a:ext cx="2947987" cy="3935412"/>
          </a:xfrm>
          <a:prstGeom prst="rect">
            <a:avLst/>
          </a:prstGeom>
          <a:noFill/>
          <a:ln w="9525">
            <a:noFill/>
            <a:miter lim="800000"/>
            <a:headEnd/>
            <a:tailEnd/>
          </a:ln>
        </p:spPr>
        <p:txBody>
          <a:bodyPr wrap="none">
            <a:spAutoFit/>
          </a:bodyPr>
          <a:lstStyle/>
          <a:p>
            <a:r>
              <a:rPr kumimoji="1" lang="en-US" altLang="zh-CN" sz="2800" b="1" dirty="0">
                <a:latin typeface="Times New Roman" pitchFamily="18" charset="0"/>
              </a:rPr>
              <a:t>Oxidation of a</a:t>
            </a:r>
          </a:p>
          <a:p>
            <a:r>
              <a:rPr kumimoji="1" lang="en-US" altLang="zh-CN" sz="2800" b="1" dirty="0">
                <a:latin typeface="Times New Roman" pitchFamily="18" charset="0"/>
              </a:rPr>
              <a:t>monounsaturated</a:t>
            </a:r>
          </a:p>
          <a:p>
            <a:r>
              <a:rPr kumimoji="1" lang="en-US" altLang="zh-CN" sz="2800" b="1" dirty="0">
                <a:latin typeface="Times New Roman" pitchFamily="18" charset="0"/>
              </a:rPr>
              <a:t>fatty acid:</a:t>
            </a:r>
            <a:r>
              <a:rPr kumimoji="1" lang="en-US" altLang="zh-CN" sz="2800" b="1" dirty="0">
                <a:solidFill>
                  <a:srgbClr val="FF0000"/>
                </a:solidFill>
                <a:latin typeface="Times New Roman" pitchFamily="18" charset="0"/>
              </a:rPr>
              <a:t> </a:t>
            </a:r>
          </a:p>
          <a:p>
            <a:r>
              <a:rPr kumimoji="1" lang="en-US" altLang="zh-CN" sz="2800" b="1" dirty="0">
                <a:solidFill>
                  <a:srgbClr val="FF0000"/>
                </a:solidFill>
                <a:latin typeface="Times New Roman" pitchFamily="18" charset="0"/>
              </a:rPr>
              <a:t>the enoyl-CoA </a:t>
            </a:r>
          </a:p>
          <a:p>
            <a:r>
              <a:rPr kumimoji="1" lang="en-US" altLang="zh-CN" sz="2800" b="1" dirty="0">
                <a:solidFill>
                  <a:srgbClr val="FF0000"/>
                </a:solidFill>
                <a:latin typeface="Times New Roman" pitchFamily="18" charset="0"/>
              </a:rPr>
              <a:t>isomerase helps to</a:t>
            </a:r>
          </a:p>
          <a:p>
            <a:r>
              <a:rPr kumimoji="1" lang="en-US" altLang="zh-CN" sz="2800" b="1" dirty="0">
                <a:solidFill>
                  <a:srgbClr val="FF0000"/>
                </a:solidFill>
                <a:latin typeface="Times New Roman" pitchFamily="18" charset="0"/>
              </a:rPr>
              <a:t>reposition the </a:t>
            </a:r>
          </a:p>
          <a:p>
            <a:r>
              <a:rPr kumimoji="1" lang="en-US" altLang="zh-CN" sz="2800" b="1" dirty="0">
                <a:solidFill>
                  <a:srgbClr val="FF0000"/>
                </a:solidFill>
                <a:latin typeface="Times New Roman" pitchFamily="18" charset="0"/>
              </a:rPr>
              <a:t>double bond</a:t>
            </a:r>
          </a:p>
          <a:p>
            <a:endParaRPr kumimoji="1" lang="en-US" altLang="zh-CN" sz="2800" b="1" dirty="0">
              <a:latin typeface="Times New Roman" pitchFamily="18" charset="0"/>
            </a:endParaRPr>
          </a:p>
          <a:p>
            <a:endParaRPr lang="en-US" altLang="zh-CN" sz="2800" dirty="0">
              <a:latin typeface="Times New Roman" pitchFamily="18" charset="0"/>
            </a:endParaRPr>
          </a:p>
        </p:txBody>
      </p:sp>
      <p:pic>
        <p:nvPicPr>
          <p:cNvPr id="35843" name="Picture 4"/>
          <p:cNvPicPr>
            <a:picLocks noChangeAspect="1" noChangeArrowheads="1"/>
          </p:cNvPicPr>
          <p:nvPr/>
        </p:nvPicPr>
        <p:blipFill>
          <a:blip r:embed="rId3"/>
          <a:srcRect/>
          <a:stretch>
            <a:fillRect/>
          </a:stretch>
        </p:blipFill>
        <p:spPr bwMode="auto">
          <a:xfrm>
            <a:off x="250825" y="333375"/>
            <a:ext cx="5475288" cy="6097588"/>
          </a:xfrm>
          <a:prstGeom prst="rect">
            <a:avLst/>
          </a:prstGeom>
          <a:noFill/>
          <a:ln w="9525">
            <a:noFill/>
            <a:miter lim="800000"/>
            <a:headEnd/>
            <a:tailEnd/>
          </a:ln>
        </p:spPr>
      </p:pic>
      <p:sp>
        <p:nvSpPr>
          <p:cNvPr id="35844" name="Line 5"/>
          <p:cNvSpPr>
            <a:spLocks noChangeShapeType="1"/>
          </p:cNvSpPr>
          <p:nvPr/>
        </p:nvSpPr>
        <p:spPr bwMode="auto">
          <a:xfrm>
            <a:off x="323850" y="3860800"/>
            <a:ext cx="2233613" cy="0"/>
          </a:xfrm>
          <a:prstGeom prst="line">
            <a:avLst/>
          </a:prstGeom>
          <a:noFill/>
          <a:ln w="38100">
            <a:solidFill>
              <a:srgbClr val="FF0000"/>
            </a:solidFill>
            <a:round/>
            <a:headEnd/>
            <a:tailEnd/>
          </a:ln>
        </p:spPr>
        <p:txBody>
          <a:bodyPr wrap="none"/>
          <a:lstStyle/>
          <a:p>
            <a:endParaRPr lang="zh-CN" altLang="en-US"/>
          </a:p>
        </p:txBody>
      </p:sp>
      <p:sp>
        <p:nvSpPr>
          <p:cNvPr id="35845" name="Line 6"/>
          <p:cNvSpPr>
            <a:spLocks noChangeShapeType="1"/>
          </p:cNvSpPr>
          <p:nvPr/>
        </p:nvSpPr>
        <p:spPr bwMode="auto">
          <a:xfrm>
            <a:off x="3348038" y="3213100"/>
            <a:ext cx="287337" cy="0"/>
          </a:xfrm>
          <a:prstGeom prst="line">
            <a:avLst/>
          </a:prstGeom>
          <a:noFill/>
          <a:ln w="38100">
            <a:solidFill>
              <a:srgbClr val="3333FF"/>
            </a:solidFill>
            <a:round/>
            <a:headEnd/>
            <a:tailEnd type="triangle" w="med" len="med"/>
          </a:ln>
        </p:spPr>
        <p:txBody>
          <a:bodyPr wrap="none"/>
          <a:lstStyle/>
          <a:p>
            <a:endParaRPr lang="zh-CN" altLang="en-US"/>
          </a:p>
        </p:txBody>
      </p:sp>
      <p:sp>
        <p:nvSpPr>
          <p:cNvPr id="35846" name="Line 7"/>
          <p:cNvSpPr>
            <a:spLocks noChangeShapeType="1"/>
          </p:cNvSpPr>
          <p:nvPr/>
        </p:nvSpPr>
        <p:spPr bwMode="auto">
          <a:xfrm>
            <a:off x="3348038" y="5229225"/>
            <a:ext cx="287337" cy="0"/>
          </a:xfrm>
          <a:prstGeom prst="line">
            <a:avLst/>
          </a:prstGeom>
          <a:noFill/>
          <a:ln w="38100">
            <a:solidFill>
              <a:srgbClr val="3333FF"/>
            </a:solidFill>
            <a:round/>
            <a:headEnd/>
            <a:tailEnd type="triangle" w="med" len="med"/>
          </a:ln>
        </p:spPr>
        <p:txBody>
          <a:bodyPr wrap="none"/>
          <a:lstStyle/>
          <a:p>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ext Box 3"/>
          <p:cNvSpPr txBox="1">
            <a:spLocks noChangeArrowheads="1"/>
          </p:cNvSpPr>
          <p:nvPr/>
        </p:nvSpPr>
        <p:spPr bwMode="auto">
          <a:xfrm>
            <a:off x="5148263" y="4365625"/>
            <a:ext cx="3648075" cy="2654300"/>
          </a:xfrm>
          <a:prstGeom prst="rect">
            <a:avLst/>
          </a:prstGeom>
          <a:noFill/>
          <a:ln w="9525">
            <a:noFill/>
            <a:miter lim="800000"/>
            <a:headEnd/>
            <a:tailEnd/>
          </a:ln>
        </p:spPr>
        <p:txBody>
          <a:bodyPr wrap="none">
            <a:spAutoFit/>
          </a:bodyPr>
          <a:lstStyle/>
          <a:p>
            <a:r>
              <a:rPr kumimoji="1" lang="en-US" altLang="zh-CN" sz="2800" b="1" dirty="0">
                <a:solidFill>
                  <a:srgbClr val="FF0000"/>
                </a:solidFill>
                <a:latin typeface="Times New Roman" pitchFamily="18" charset="0"/>
              </a:rPr>
              <a:t>Both an isomerase and</a:t>
            </a:r>
          </a:p>
          <a:p>
            <a:r>
              <a:rPr kumimoji="1" lang="en-US" altLang="zh-CN" sz="2800" b="1" dirty="0">
                <a:solidFill>
                  <a:srgbClr val="FF0000"/>
                </a:solidFill>
                <a:latin typeface="Times New Roman" pitchFamily="18" charset="0"/>
              </a:rPr>
              <a:t>a reductase are needed</a:t>
            </a:r>
          </a:p>
          <a:p>
            <a:r>
              <a:rPr kumimoji="1" lang="en-US" altLang="zh-CN" sz="2800" b="1" dirty="0">
                <a:solidFill>
                  <a:srgbClr val="FF0000"/>
                </a:solidFill>
                <a:latin typeface="Times New Roman" pitchFamily="18" charset="0"/>
              </a:rPr>
              <a:t>for oxidizing a</a:t>
            </a:r>
          </a:p>
          <a:p>
            <a:r>
              <a:rPr kumimoji="1" lang="en-US" altLang="zh-CN" sz="2800" b="1" dirty="0">
                <a:solidFill>
                  <a:srgbClr val="FF0000"/>
                </a:solidFill>
                <a:latin typeface="Times New Roman" pitchFamily="18" charset="0"/>
              </a:rPr>
              <a:t>polyunsaturated fatty </a:t>
            </a:r>
          </a:p>
          <a:p>
            <a:r>
              <a:rPr kumimoji="1" lang="en-US" altLang="zh-CN" sz="2800" b="1" dirty="0">
                <a:solidFill>
                  <a:srgbClr val="FF0000"/>
                </a:solidFill>
                <a:latin typeface="Times New Roman" pitchFamily="18" charset="0"/>
              </a:rPr>
              <a:t>acid.</a:t>
            </a:r>
          </a:p>
          <a:p>
            <a:endParaRPr lang="en-US" altLang="zh-CN" sz="2800" b="1" dirty="0">
              <a:solidFill>
                <a:srgbClr val="FF0000"/>
              </a:solidFill>
              <a:latin typeface="Times New Roman" pitchFamily="18" charset="0"/>
            </a:endParaRPr>
          </a:p>
        </p:txBody>
      </p:sp>
      <p:pic>
        <p:nvPicPr>
          <p:cNvPr id="36867" name="Picture 4"/>
          <p:cNvPicPr>
            <a:picLocks noChangeAspect="1" noChangeArrowheads="1"/>
          </p:cNvPicPr>
          <p:nvPr/>
        </p:nvPicPr>
        <p:blipFill>
          <a:blip r:embed="rId3"/>
          <a:srcRect/>
          <a:stretch>
            <a:fillRect/>
          </a:stretch>
        </p:blipFill>
        <p:spPr bwMode="auto">
          <a:xfrm>
            <a:off x="1187450" y="333375"/>
            <a:ext cx="3578225" cy="6097588"/>
          </a:xfrm>
          <a:prstGeom prst="rect">
            <a:avLst/>
          </a:prstGeom>
          <a:noFill/>
          <a:ln w="9525">
            <a:noFill/>
            <a:miter lim="800000"/>
            <a:headEnd/>
            <a:tailEnd/>
          </a:ln>
        </p:spPr>
      </p:pic>
      <p:sp>
        <p:nvSpPr>
          <p:cNvPr id="36868" name="Line 5"/>
          <p:cNvSpPr>
            <a:spLocks noChangeShapeType="1"/>
          </p:cNvSpPr>
          <p:nvPr/>
        </p:nvSpPr>
        <p:spPr bwMode="auto">
          <a:xfrm>
            <a:off x="684213" y="1989138"/>
            <a:ext cx="719137" cy="0"/>
          </a:xfrm>
          <a:prstGeom prst="line">
            <a:avLst/>
          </a:prstGeom>
          <a:noFill/>
          <a:ln w="28575">
            <a:solidFill>
              <a:srgbClr val="FF0000"/>
            </a:solidFill>
            <a:round/>
            <a:headEnd/>
            <a:tailEnd type="triangle" w="med" len="med"/>
          </a:ln>
        </p:spPr>
        <p:txBody>
          <a:bodyPr wrap="none"/>
          <a:lstStyle/>
          <a:p>
            <a:endParaRPr lang="zh-CN" altLang="en-US"/>
          </a:p>
        </p:txBody>
      </p:sp>
      <p:sp>
        <p:nvSpPr>
          <p:cNvPr id="36869" name="Line 6"/>
          <p:cNvSpPr>
            <a:spLocks noChangeShapeType="1"/>
          </p:cNvSpPr>
          <p:nvPr/>
        </p:nvSpPr>
        <p:spPr bwMode="auto">
          <a:xfrm>
            <a:off x="755650" y="4076700"/>
            <a:ext cx="719138" cy="0"/>
          </a:xfrm>
          <a:prstGeom prst="line">
            <a:avLst/>
          </a:prstGeom>
          <a:noFill/>
          <a:ln w="28575">
            <a:solidFill>
              <a:srgbClr val="FF0000"/>
            </a:solidFill>
            <a:round/>
            <a:headEnd/>
            <a:tailEnd type="triangle" w="med" len="med"/>
          </a:ln>
        </p:spPr>
        <p:txBody>
          <a:bodyPr wrap="none"/>
          <a:lstStyle/>
          <a:p>
            <a:endParaRPr lang="zh-CN" altLang="en-US"/>
          </a:p>
        </p:txBody>
      </p:sp>
      <p:sp>
        <p:nvSpPr>
          <p:cNvPr id="36870" name="Line 7"/>
          <p:cNvSpPr>
            <a:spLocks noChangeShapeType="1"/>
          </p:cNvSpPr>
          <p:nvPr/>
        </p:nvSpPr>
        <p:spPr bwMode="auto">
          <a:xfrm>
            <a:off x="971550" y="5084763"/>
            <a:ext cx="719138" cy="0"/>
          </a:xfrm>
          <a:prstGeom prst="line">
            <a:avLst/>
          </a:prstGeom>
          <a:noFill/>
          <a:ln w="28575">
            <a:solidFill>
              <a:srgbClr val="FF0000"/>
            </a:solidFill>
            <a:round/>
            <a:headEnd/>
            <a:tailEnd type="triangle" w="med" len="med"/>
          </a:ln>
        </p:spPr>
        <p:txBody>
          <a:bodyPr wrap="none"/>
          <a:lstStyle/>
          <a:p>
            <a:endParaRPr lang="zh-CN" altLang="en-US"/>
          </a:p>
        </p:txBody>
      </p:sp>
      <p:sp>
        <p:nvSpPr>
          <p:cNvPr id="36871" name="Line 8"/>
          <p:cNvSpPr>
            <a:spLocks noChangeShapeType="1"/>
          </p:cNvSpPr>
          <p:nvPr/>
        </p:nvSpPr>
        <p:spPr bwMode="auto">
          <a:xfrm flipH="1">
            <a:off x="3348038" y="3933825"/>
            <a:ext cx="792162" cy="0"/>
          </a:xfrm>
          <a:prstGeom prst="line">
            <a:avLst/>
          </a:prstGeom>
          <a:noFill/>
          <a:ln w="38100">
            <a:solidFill>
              <a:srgbClr val="3333FF"/>
            </a:solidFill>
            <a:round/>
            <a:headEnd/>
            <a:tailEnd type="triangle" w="med" len="med"/>
          </a:ln>
        </p:spPr>
        <p:txBody>
          <a:bodyPr wrap="none"/>
          <a:lstStyle/>
          <a:p>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8348" y="692696"/>
            <a:ext cx="9144000" cy="1143000"/>
          </a:xfrm>
        </p:spPr>
        <p:txBody>
          <a:bodyPr/>
          <a:lstStyle/>
          <a:p>
            <a:pPr eaLnBrk="1" hangingPunct="1"/>
            <a:r>
              <a:rPr lang="en-US" altLang="zh-CN" sz="4000" b="1" dirty="0" smtClean="0">
                <a:solidFill>
                  <a:srgbClr val="3333FF"/>
                </a:solidFill>
                <a:latin typeface="Times New Roman" pitchFamily="18" charset="0"/>
              </a:rPr>
              <a:t>10. Propionyl-CoA generated from odd-number fatty acids (and three amino acids) is converted to succinyl-CoA</a:t>
            </a:r>
          </a:p>
        </p:txBody>
      </p:sp>
      <p:sp>
        <p:nvSpPr>
          <p:cNvPr id="37891" name="Rectangle 3"/>
          <p:cNvSpPr>
            <a:spLocks noGrp="1" noChangeArrowheads="1"/>
          </p:cNvSpPr>
          <p:nvPr>
            <p:ph type="body" idx="1"/>
          </p:nvPr>
        </p:nvSpPr>
        <p:spPr>
          <a:xfrm>
            <a:off x="8348" y="2348880"/>
            <a:ext cx="9144000" cy="4800600"/>
          </a:xfrm>
        </p:spPr>
        <p:txBody>
          <a:bodyPr/>
          <a:lstStyle/>
          <a:p>
            <a:pPr eaLnBrk="1" hangingPunct="1"/>
            <a:r>
              <a:rPr lang="en-US" altLang="zh-CN" b="1" dirty="0" smtClean="0">
                <a:latin typeface="Times New Roman" pitchFamily="18" charset="0"/>
              </a:rPr>
              <a:t>Odd-number fatty acids, commonly found in the lipids of some plants and marine organisms, will also be oxidized via the </a:t>
            </a:r>
            <a:r>
              <a:rPr lang="en-US" altLang="zh-CN" b="1" dirty="0" smtClean="0">
                <a:latin typeface="Symbol" pitchFamily="18" charset="2"/>
              </a:rPr>
              <a:t>b</a:t>
            </a:r>
            <a:r>
              <a:rPr lang="en-US" altLang="zh-CN" b="1" dirty="0" smtClean="0">
                <a:latin typeface="Times New Roman" pitchFamily="18" charset="0"/>
              </a:rPr>
              <a:t> oxidation pathway, but generating a </a:t>
            </a:r>
            <a:r>
              <a:rPr lang="en-US" altLang="zh-CN" b="1" dirty="0" smtClean="0">
                <a:solidFill>
                  <a:srgbClr val="FF0000"/>
                </a:solidFill>
                <a:latin typeface="Times New Roman" pitchFamily="18" charset="0"/>
              </a:rPr>
              <a:t>propionyl-CoA </a:t>
            </a:r>
            <a:r>
              <a:rPr lang="en-US" altLang="zh-CN" b="1" dirty="0" smtClean="0">
                <a:latin typeface="Times New Roman" pitchFamily="18" charset="0"/>
              </a:rPr>
              <a:t>at the last step of thiolysis.</a:t>
            </a:r>
          </a:p>
          <a:p>
            <a:pPr eaLnBrk="1" hangingPunct="1"/>
            <a:endParaRPr lang="en-US" altLang="zh-CN" b="1" dirty="0" smtClean="0">
              <a:latin typeface="Times New Roman" pitchFamily="18" charset="0"/>
            </a:endParaRPr>
          </a:p>
          <a:p>
            <a:pPr eaLnBrk="1" hangingPunct="1"/>
            <a:r>
              <a:rPr lang="en-US" altLang="zh-CN" b="1" dirty="0" smtClean="0">
                <a:latin typeface="Times New Roman" pitchFamily="18" charset="0"/>
              </a:rPr>
              <a:t>Propionyl-CoA is converted to </a:t>
            </a:r>
            <a:r>
              <a:rPr lang="en-US" altLang="zh-CN" b="1" dirty="0" smtClean="0">
                <a:solidFill>
                  <a:srgbClr val="FF0000"/>
                </a:solidFill>
                <a:latin typeface="Times New Roman" pitchFamily="18" charset="0"/>
              </a:rPr>
              <a:t>succinyl-CoA</a:t>
            </a:r>
            <a:r>
              <a:rPr lang="en-US" altLang="zh-CN" b="1" dirty="0" smtClean="0">
                <a:latin typeface="Times New Roman" pitchFamily="18" charset="0"/>
              </a:rPr>
              <a:t> via an unusual enzymatic pathway of three reactions.</a:t>
            </a:r>
          </a:p>
          <a:p>
            <a:pPr eaLnBrk="1" hangingPunct="1"/>
            <a:endParaRPr lang="en-US" altLang="zh-CN" b="1" dirty="0" smtClean="0">
              <a:latin typeface="Times New Roman" pitchFamily="18" charset="0"/>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ext Box 3"/>
          <p:cNvSpPr txBox="1">
            <a:spLocks noChangeArrowheads="1"/>
          </p:cNvSpPr>
          <p:nvPr/>
        </p:nvSpPr>
        <p:spPr bwMode="auto">
          <a:xfrm>
            <a:off x="4949825" y="1052513"/>
            <a:ext cx="4194175" cy="3081337"/>
          </a:xfrm>
          <a:prstGeom prst="rect">
            <a:avLst/>
          </a:prstGeom>
          <a:noFill/>
          <a:ln w="9525">
            <a:noFill/>
            <a:miter lim="800000"/>
            <a:headEnd/>
            <a:tailEnd/>
          </a:ln>
        </p:spPr>
        <p:txBody>
          <a:bodyPr wrap="none">
            <a:spAutoFit/>
          </a:bodyPr>
          <a:lstStyle/>
          <a:p>
            <a:r>
              <a:rPr kumimoji="1" lang="en-US" altLang="zh-CN" sz="2800" b="1" dirty="0">
                <a:latin typeface="Times New Roman" pitchFamily="18" charset="0"/>
              </a:rPr>
              <a:t>Propionyl-CoA can be</a:t>
            </a:r>
          </a:p>
          <a:p>
            <a:r>
              <a:rPr kumimoji="1" lang="en-US" altLang="zh-CN" sz="2800" b="1" dirty="0">
                <a:latin typeface="Times New Roman" pitchFamily="18" charset="0"/>
              </a:rPr>
              <a:t>converted to succinyl-CoA</a:t>
            </a:r>
          </a:p>
          <a:p>
            <a:r>
              <a:rPr kumimoji="1" lang="en-US" altLang="zh-CN" sz="2800" b="1" dirty="0">
                <a:latin typeface="Times New Roman" pitchFamily="18" charset="0"/>
              </a:rPr>
              <a:t>via a carboxylation, </a:t>
            </a:r>
          </a:p>
          <a:p>
            <a:r>
              <a:rPr kumimoji="1" lang="en-US" altLang="zh-CN" sz="2800" b="1" dirty="0">
                <a:latin typeface="Times New Roman" pitchFamily="18" charset="0"/>
              </a:rPr>
              <a:t>an epimerization and</a:t>
            </a:r>
          </a:p>
          <a:p>
            <a:r>
              <a:rPr kumimoji="1" lang="en-US" altLang="zh-CN" sz="2800" b="1" dirty="0">
                <a:latin typeface="Times New Roman" pitchFamily="18" charset="0"/>
              </a:rPr>
              <a:t>an intramolecular group</a:t>
            </a:r>
          </a:p>
          <a:p>
            <a:r>
              <a:rPr kumimoji="1" lang="en-US" altLang="zh-CN" sz="2800" b="1" dirty="0">
                <a:latin typeface="Times New Roman" pitchFamily="18" charset="0"/>
              </a:rPr>
              <a:t>shifting</a:t>
            </a:r>
          </a:p>
          <a:p>
            <a:endParaRPr lang="en-US" altLang="zh-CN" sz="2800" b="1" dirty="0">
              <a:latin typeface="Times New Roman" pitchFamily="18" charset="0"/>
            </a:endParaRPr>
          </a:p>
        </p:txBody>
      </p:sp>
      <p:pic>
        <p:nvPicPr>
          <p:cNvPr id="38915" name="Picture 5"/>
          <p:cNvPicPr>
            <a:picLocks noChangeAspect="1" noChangeArrowheads="1"/>
          </p:cNvPicPr>
          <p:nvPr/>
        </p:nvPicPr>
        <p:blipFill>
          <a:blip r:embed="rId3"/>
          <a:srcRect/>
          <a:stretch>
            <a:fillRect/>
          </a:stretch>
        </p:blipFill>
        <p:spPr bwMode="auto">
          <a:xfrm>
            <a:off x="611188" y="333375"/>
            <a:ext cx="4054475" cy="6097588"/>
          </a:xfrm>
          <a:prstGeom prst="rect">
            <a:avLst/>
          </a:prstGeom>
          <a:noFill/>
          <a:ln w="9525">
            <a:noFill/>
            <a:miter lim="800000"/>
            <a:headEnd/>
            <a:tailEnd/>
          </a:ln>
        </p:spPr>
      </p:pic>
      <p:sp>
        <p:nvSpPr>
          <p:cNvPr id="38916" name="Rectangle 6"/>
          <p:cNvSpPr>
            <a:spLocks noChangeArrowheads="1"/>
          </p:cNvSpPr>
          <p:nvPr/>
        </p:nvSpPr>
        <p:spPr bwMode="auto">
          <a:xfrm>
            <a:off x="2484438" y="4868863"/>
            <a:ext cx="720725" cy="431800"/>
          </a:xfrm>
          <a:prstGeom prst="rect">
            <a:avLst/>
          </a:prstGeom>
          <a:noFill/>
          <a:ln w="28575">
            <a:solidFill>
              <a:srgbClr val="FF0000"/>
            </a:solidFill>
            <a:miter lim="800000"/>
            <a:headEnd/>
            <a:tailEnd/>
          </a:ln>
        </p:spPr>
        <p:txBody>
          <a:bodyPr wrap="none" anchor="ctr"/>
          <a:lstStyle/>
          <a:p>
            <a:endParaRPr lang="zh-CN" alt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flipV="1">
            <a:off x="685800" y="-38100"/>
            <a:ext cx="7772400" cy="76200"/>
          </a:xfrm>
        </p:spPr>
        <p:txBody>
          <a:bodyPr/>
          <a:lstStyle/>
          <a:p>
            <a:pPr eaLnBrk="1" hangingPunct="1"/>
            <a:r>
              <a:rPr lang="en-US" altLang="zh-CN" dirty="0" smtClean="0"/>
              <a:t> </a:t>
            </a:r>
          </a:p>
        </p:txBody>
      </p:sp>
      <p:sp>
        <p:nvSpPr>
          <p:cNvPr id="39939" name="Rectangle 3"/>
          <p:cNvSpPr>
            <a:spLocks noGrp="1" noChangeArrowheads="1"/>
          </p:cNvSpPr>
          <p:nvPr>
            <p:ph type="body" idx="1"/>
          </p:nvPr>
        </p:nvSpPr>
        <p:spPr>
          <a:xfrm>
            <a:off x="0" y="188913"/>
            <a:ext cx="9144000" cy="7389812"/>
          </a:xfrm>
        </p:spPr>
        <p:txBody>
          <a:bodyPr/>
          <a:lstStyle/>
          <a:p>
            <a:pPr eaLnBrk="1" hangingPunct="1">
              <a:lnSpc>
                <a:spcPct val="90000"/>
              </a:lnSpc>
            </a:pPr>
            <a:r>
              <a:rPr lang="en-US" altLang="zh-CN" b="1" dirty="0" smtClean="0">
                <a:latin typeface="Times New Roman" pitchFamily="18" charset="0"/>
              </a:rPr>
              <a:t>Propionyl-CoA is first carboxylated at the a carbon to form </a:t>
            </a:r>
            <a:r>
              <a:rPr lang="en-US" altLang="zh-CN" b="1" dirty="0" smtClean="0">
                <a:solidFill>
                  <a:srgbClr val="FF0000"/>
                </a:solidFill>
                <a:latin typeface="Times New Roman" pitchFamily="18" charset="0"/>
              </a:rPr>
              <a:t>D-methylmalonyl-CoA</a:t>
            </a:r>
            <a:r>
              <a:rPr lang="en-US" altLang="zh-CN" b="1" dirty="0" smtClean="0">
                <a:latin typeface="Times New Roman" pitchFamily="18" charset="0"/>
              </a:rPr>
              <a:t>, catalyzed by </a:t>
            </a:r>
            <a:r>
              <a:rPr lang="en-US" altLang="zh-CN" b="1" dirty="0" smtClean="0">
                <a:solidFill>
                  <a:srgbClr val="FF0000"/>
                </a:solidFill>
                <a:latin typeface="Times New Roman" pitchFamily="18" charset="0"/>
              </a:rPr>
              <a:t>propionyl-CoA</a:t>
            </a:r>
            <a:r>
              <a:rPr lang="en-US" altLang="zh-CN" b="1" dirty="0" smtClean="0">
                <a:latin typeface="Times New Roman" pitchFamily="18" charset="0"/>
              </a:rPr>
              <a:t> </a:t>
            </a:r>
            <a:r>
              <a:rPr lang="en-US" altLang="zh-CN" b="1" dirty="0" smtClean="0">
                <a:solidFill>
                  <a:srgbClr val="FF0000"/>
                </a:solidFill>
                <a:latin typeface="Times New Roman" pitchFamily="18" charset="0"/>
              </a:rPr>
              <a:t>carboxylase</a:t>
            </a:r>
            <a:r>
              <a:rPr lang="en-US" altLang="zh-CN" b="1" dirty="0" smtClean="0">
                <a:latin typeface="Times New Roman" pitchFamily="18" charset="0"/>
              </a:rPr>
              <a:t>.</a:t>
            </a:r>
          </a:p>
          <a:p>
            <a:pPr eaLnBrk="1" hangingPunct="1">
              <a:lnSpc>
                <a:spcPct val="90000"/>
              </a:lnSpc>
            </a:pPr>
            <a:endParaRPr lang="en-US" altLang="zh-CN" b="1" dirty="0" smtClean="0">
              <a:latin typeface="Times New Roman" pitchFamily="18" charset="0"/>
            </a:endParaRPr>
          </a:p>
          <a:p>
            <a:pPr eaLnBrk="1" hangingPunct="1">
              <a:lnSpc>
                <a:spcPct val="90000"/>
              </a:lnSpc>
            </a:pPr>
            <a:r>
              <a:rPr lang="en-US" altLang="zh-CN" b="1" dirty="0" smtClean="0">
                <a:latin typeface="Times New Roman" pitchFamily="18" charset="0"/>
              </a:rPr>
              <a:t>The D-methylmalonyl-CoA is then epimerized to the </a:t>
            </a:r>
            <a:r>
              <a:rPr lang="en-US" altLang="zh-CN" b="1" dirty="0" smtClean="0">
                <a:solidFill>
                  <a:srgbClr val="FF0000"/>
                </a:solidFill>
                <a:latin typeface="Times New Roman" pitchFamily="18" charset="0"/>
              </a:rPr>
              <a:t>L-isomer </a:t>
            </a:r>
            <a:r>
              <a:rPr lang="en-US" altLang="zh-CN" b="1" dirty="0" smtClean="0">
                <a:latin typeface="Times New Roman" pitchFamily="18" charset="0"/>
              </a:rPr>
              <a:t>by the action of an</a:t>
            </a:r>
            <a:r>
              <a:rPr lang="en-US" altLang="zh-CN" b="1" dirty="0" smtClean="0">
                <a:solidFill>
                  <a:srgbClr val="FF0000"/>
                </a:solidFill>
                <a:latin typeface="Times New Roman" pitchFamily="18" charset="0"/>
              </a:rPr>
              <a:t> epimerase</a:t>
            </a:r>
            <a:r>
              <a:rPr lang="en-US" altLang="zh-CN" b="1" dirty="0" smtClean="0">
                <a:latin typeface="Times New Roman" pitchFamily="18" charset="0"/>
              </a:rPr>
              <a:t>.</a:t>
            </a:r>
          </a:p>
          <a:p>
            <a:pPr eaLnBrk="1" hangingPunct="1">
              <a:lnSpc>
                <a:spcPct val="90000"/>
              </a:lnSpc>
            </a:pPr>
            <a:endParaRPr lang="en-US" altLang="zh-CN" b="1" dirty="0" smtClean="0">
              <a:latin typeface="Times New Roman" pitchFamily="18" charset="0"/>
            </a:endParaRPr>
          </a:p>
          <a:p>
            <a:pPr eaLnBrk="1" hangingPunct="1">
              <a:lnSpc>
                <a:spcPct val="90000"/>
              </a:lnSpc>
            </a:pPr>
            <a:r>
              <a:rPr lang="en-US" altLang="zh-CN" b="1" dirty="0" smtClean="0">
                <a:latin typeface="Times New Roman" pitchFamily="18" charset="0"/>
              </a:rPr>
              <a:t>The L-methylmalonyl-CoA is then converted to succinyl-CoA by an intramolecular rearrangement via </a:t>
            </a:r>
            <a:r>
              <a:rPr lang="en-US" altLang="zh-CN" b="1" dirty="0" smtClean="0">
                <a:solidFill>
                  <a:srgbClr val="00FF00"/>
                </a:solidFill>
                <a:latin typeface="Times New Roman" pitchFamily="18" charset="0"/>
              </a:rPr>
              <a:t>free radical intermediates</a:t>
            </a:r>
            <a:r>
              <a:rPr lang="en-US" altLang="zh-CN" b="1" dirty="0" smtClean="0">
                <a:latin typeface="Times New Roman" pitchFamily="18" charset="0"/>
              </a:rPr>
              <a:t>, with the catalysis of </a:t>
            </a:r>
            <a:r>
              <a:rPr lang="en-US" altLang="zh-CN" b="1" dirty="0" smtClean="0">
                <a:solidFill>
                  <a:srgbClr val="FF0000"/>
                </a:solidFill>
                <a:latin typeface="Times New Roman" pitchFamily="18" charset="0"/>
              </a:rPr>
              <a:t>methylmalonyl-CoA mutase</a:t>
            </a:r>
            <a:r>
              <a:rPr lang="en-US" altLang="zh-CN" b="1" dirty="0" smtClean="0">
                <a:latin typeface="Times New Roman" pitchFamily="18" charset="0"/>
              </a:rPr>
              <a:t>, using 5’-deoxyadenosylcobalamin (or </a:t>
            </a:r>
            <a:r>
              <a:rPr lang="en-US" altLang="zh-CN" b="1" dirty="0" smtClean="0">
                <a:solidFill>
                  <a:srgbClr val="3333FF"/>
                </a:solidFill>
                <a:latin typeface="Times New Roman" pitchFamily="18" charset="0"/>
              </a:rPr>
              <a:t>coenzyme B</a:t>
            </a:r>
            <a:r>
              <a:rPr lang="en-US" altLang="zh-CN" b="1" baseline="-25000" dirty="0" smtClean="0">
                <a:solidFill>
                  <a:srgbClr val="3333FF"/>
                </a:solidFill>
                <a:latin typeface="Times New Roman" pitchFamily="18" charset="0"/>
              </a:rPr>
              <a:t>12</a:t>
            </a:r>
            <a:r>
              <a:rPr lang="en-US" altLang="zh-CN" b="1" dirty="0" smtClean="0">
                <a:latin typeface="Times New Roman" pitchFamily="18" charset="0"/>
              </a:rPr>
              <a:t>) as a coenzyme.</a:t>
            </a: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3"/>
          <p:cNvSpPr>
            <a:spLocks noGrp="1" noChangeArrowheads="1"/>
          </p:cNvSpPr>
          <p:nvPr>
            <p:ph type="body" idx="1"/>
          </p:nvPr>
        </p:nvSpPr>
        <p:spPr>
          <a:xfrm>
            <a:off x="0" y="188913"/>
            <a:ext cx="9144000" cy="4114800"/>
          </a:xfrm>
        </p:spPr>
        <p:txBody>
          <a:bodyPr/>
          <a:lstStyle/>
          <a:p>
            <a:pPr eaLnBrk="1" hangingPunct="1"/>
            <a:r>
              <a:rPr lang="en-US" altLang="zh-CN" b="1" dirty="0" smtClean="0">
                <a:solidFill>
                  <a:srgbClr val="FF0000"/>
                </a:solidFill>
                <a:latin typeface="Times New Roman" pitchFamily="18" charset="0"/>
              </a:rPr>
              <a:t>Coenzyme B</a:t>
            </a:r>
            <a:r>
              <a:rPr lang="en-US" altLang="zh-CN" b="1" baseline="-25000" dirty="0" smtClean="0">
                <a:solidFill>
                  <a:srgbClr val="FF0000"/>
                </a:solidFill>
                <a:latin typeface="Times New Roman" pitchFamily="18" charset="0"/>
              </a:rPr>
              <a:t>12</a:t>
            </a:r>
            <a:r>
              <a:rPr lang="en-US" altLang="zh-CN" b="1" dirty="0" smtClean="0">
                <a:solidFill>
                  <a:srgbClr val="FF0000"/>
                </a:solidFill>
                <a:latin typeface="Times New Roman" pitchFamily="18" charset="0"/>
              </a:rPr>
              <a:t> </a:t>
            </a:r>
            <a:r>
              <a:rPr lang="en-US" altLang="zh-CN" b="1" dirty="0" smtClean="0">
                <a:latin typeface="Times New Roman" pitchFamily="18" charset="0"/>
              </a:rPr>
              <a:t>enzymes act in intramolecular rearrangements, methylation, and reduction of ribonucleotides to deoxynucleotides.</a:t>
            </a:r>
          </a:p>
          <a:p>
            <a:pPr eaLnBrk="1" hangingPunct="1"/>
            <a:endParaRPr lang="en-US" altLang="zh-CN" b="1" dirty="0" smtClean="0">
              <a:solidFill>
                <a:srgbClr val="FF0000"/>
              </a:solidFill>
              <a:latin typeface="Times New Roman" pitchFamily="18" charset="0"/>
            </a:endParaRPr>
          </a:p>
          <a:p>
            <a:pPr eaLnBrk="1" hangingPunct="1"/>
            <a:r>
              <a:rPr lang="en-US" altLang="zh-CN" b="1" dirty="0" smtClean="0">
                <a:solidFill>
                  <a:srgbClr val="FF0000"/>
                </a:solidFill>
                <a:latin typeface="Times New Roman" pitchFamily="18" charset="0"/>
              </a:rPr>
              <a:t>Pernicious anemia (</a:t>
            </a:r>
            <a:r>
              <a:rPr lang="zh-CN" altLang="en-US" b="1" dirty="0" smtClean="0">
                <a:solidFill>
                  <a:srgbClr val="FF0000"/>
                </a:solidFill>
                <a:latin typeface="楷体" panose="02010609060101010101" pitchFamily="49" charset="-122"/>
                <a:ea typeface="楷体" panose="02010609060101010101" pitchFamily="49" charset="-122"/>
              </a:rPr>
              <a:t>恶性贫血</a:t>
            </a:r>
            <a:r>
              <a:rPr lang="en-US" altLang="zh-CN" b="1" dirty="0" smtClean="0">
                <a:solidFill>
                  <a:srgbClr val="FF0000"/>
                </a:solidFill>
                <a:latin typeface="Times New Roman" pitchFamily="18" charset="0"/>
              </a:rPr>
              <a:t>)</a:t>
            </a:r>
            <a:r>
              <a:rPr lang="en-US" altLang="zh-CN" b="1" dirty="0" smtClean="0">
                <a:latin typeface="Times New Roman" pitchFamily="18" charset="0"/>
              </a:rPr>
              <a:t> is caused by a failure to absorb vitamin B</a:t>
            </a:r>
            <a:r>
              <a:rPr lang="en-US" altLang="zh-CN" b="1" baseline="-25000" dirty="0" smtClean="0">
                <a:latin typeface="Times New Roman" pitchFamily="18" charset="0"/>
              </a:rPr>
              <a:t>12</a:t>
            </a:r>
            <a:r>
              <a:rPr lang="en-US" altLang="zh-CN" b="1" dirty="0" smtClean="0">
                <a:latin typeface="Times New Roman" pitchFamily="18" charset="0"/>
              </a:rPr>
              <a:t>, which may in turn be caused by a deficiency of the intrinsic factor, a 59 kD glycoprotein needed for vitamin B</a:t>
            </a:r>
            <a:r>
              <a:rPr lang="en-US" altLang="zh-CN" b="1" baseline="-25000" dirty="0" smtClean="0">
                <a:latin typeface="Times New Roman" pitchFamily="18" charset="0"/>
              </a:rPr>
              <a:t>12</a:t>
            </a:r>
            <a:r>
              <a:rPr lang="en-US" altLang="zh-CN" b="1" dirty="0" smtClean="0">
                <a:latin typeface="Times New Roman" pitchFamily="18" charset="0"/>
              </a:rPr>
              <a:t> absorption.</a:t>
            </a:r>
          </a:p>
          <a:p>
            <a:pPr eaLnBrk="1" hangingPunct="1"/>
            <a:endParaRPr lang="en-US" altLang="zh-CN" b="1" dirty="0" smtClean="0">
              <a:latin typeface="Times New Roman" pitchFamily="18" charset="0"/>
            </a:endParaRPr>
          </a:p>
          <a:p>
            <a:pPr eaLnBrk="1" hangingPunct="1"/>
            <a:r>
              <a:rPr lang="en-US" altLang="zh-CN" b="1" dirty="0" smtClean="0">
                <a:latin typeface="Times New Roman" pitchFamily="18" charset="0"/>
              </a:rPr>
              <a:t>Vitamin B</a:t>
            </a:r>
            <a:r>
              <a:rPr lang="en-US" altLang="zh-CN" b="1" baseline="-25000" dirty="0" smtClean="0">
                <a:latin typeface="Times New Roman" pitchFamily="18" charset="0"/>
              </a:rPr>
              <a:t>12</a:t>
            </a:r>
            <a:r>
              <a:rPr lang="en-US" altLang="zh-CN" b="1" dirty="0" smtClean="0">
                <a:latin typeface="Times New Roman" pitchFamily="18" charset="0"/>
              </a:rPr>
              <a:t> is synthesized by a few intestinal bacteria (not plants).</a:t>
            </a:r>
          </a:p>
          <a:p>
            <a:pPr eaLnBrk="1" hangingPunct="1"/>
            <a:endParaRPr lang="en-US" altLang="zh-CN" b="1" dirty="0" smtClean="0">
              <a:latin typeface="Times New Roman" pitchFamily="18" charset="0"/>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0" y="188913"/>
            <a:ext cx="9144000" cy="1143000"/>
          </a:xfrm>
        </p:spPr>
        <p:txBody>
          <a:bodyPr/>
          <a:lstStyle/>
          <a:p>
            <a:pPr eaLnBrk="1" hangingPunct="1"/>
            <a:r>
              <a:rPr lang="en-US" altLang="zh-CN" sz="4000" b="1" dirty="0" smtClean="0">
                <a:solidFill>
                  <a:srgbClr val="3333FF"/>
                </a:solidFill>
                <a:latin typeface="Times New Roman" pitchFamily="18" charset="0"/>
              </a:rPr>
              <a:t>2.  Dietary triacylglycerols are emulsified and absorbed by the intestine</a:t>
            </a:r>
          </a:p>
        </p:txBody>
      </p:sp>
      <p:sp>
        <p:nvSpPr>
          <p:cNvPr id="5123" name="Rectangle 3"/>
          <p:cNvSpPr>
            <a:spLocks noGrp="1" noChangeArrowheads="1"/>
          </p:cNvSpPr>
          <p:nvPr>
            <p:ph type="body" idx="1"/>
          </p:nvPr>
        </p:nvSpPr>
        <p:spPr>
          <a:xfrm>
            <a:off x="0" y="1557338"/>
            <a:ext cx="9144000" cy="5516562"/>
          </a:xfrm>
        </p:spPr>
        <p:txBody>
          <a:bodyPr/>
          <a:lstStyle/>
          <a:p>
            <a:pPr eaLnBrk="1" hangingPunct="1">
              <a:lnSpc>
                <a:spcPct val="90000"/>
              </a:lnSpc>
            </a:pPr>
            <a:r>
              <a:rPr lang="en-US" altLang="zh-CN" b="1" dirty="0" smtClean="0">
                <a:solidFill>
                  <a:srgbClr val="FF0000"/>
                </a:solidFill>
                <a:latin typeface="Times New Roman" pitchFamily="18" charset="0"/>
              </a:rPr>
              <a:t>Bile salts</a:t>
            </a:r>
            <a:r>
              <a:rPr lang="en-US" altLang="zh-CN" b="1" dirty="0" smtClean="0">
                <a:latin typeface="Times New Roman" pitchFamily="18" charset="0"/>
              </a:rPr>
              <a:t> (e.g., taurocholate</a:t>
            </a:r>
            <a:r>
              <a:rPr lang="zh-CN" altLang="en-US" b="1" dirty="0" smtClean="0">
                <a:latin typeface="楷体" panose="02010609060101010101" pitchFamily="49" charset="-122"/>
                <a:ea typeface="楷体" panose="02010609060101010101" pitchFamily="49" charset="-122"/>
              </a:rPr>
              <a:t>牛黄胆酸</a:t>
            </a:r>
            <a:r>
              <a:rPr lang="en-US" altLang="zh-CN" b="1" dirty="0" smtClean="0">
                <a:latin typeface="Times New Roman" pitchFamily="18" charset="0"/>
              </a:rPr>
              <a:t>and glycocholate</a:t>
            </a:r>
            <a:r>
              <a:rPr lang="zh-CN" altLang="en-US" b="1" dirty="0" smtClean="0">
                <a:latin typeface="楷体" panose="02010609060101010101" pitchFamily="49" charset="-122"/>
                <a:ea typeface="楷体" panose="02010609060101010101" pitchFamily="49" charset="-122"/>
              </a:rPr>
              <a:t>甘胆酸</a:t>
            </a:r>
            <a:r>
              <a:rPr lang="en-US" altLang="zh-CN" b="1" dirty="0" smtClean="0">
                <a:latin typeface="Times New Roman" pitchFamily="18" charset="0"/>
              </a:rPr>
              <a:t>), synthesized from cholesterol in liver, emulsifies macroscopic fat particles into microscopic mixed micelles for better lipase action and absorption.</a:t>
            </a:r>
          </a:p>
          <a:p>
            <a:pPr eaLnBrk="1" hangingPunct="1">
              <a:lnSpc>
                <a:spcPct val="90000"/>
              </a:lnSpc>
            </a:pPr>
            <a:r>
              <a:rPr lang="en-US" altLang="zh-CN" b="1" dirty="0" smtClean="0">
                <a:latin typeface="Times New Roman" pitchFamily="18" charset="0"/>
              </a:rPr>
              <a:t>Fatty acids generated from triacylglycerol (catalyzed by the </a:t>
            </a:r>
            <a:r>
              <a:rPr lang="en-US" altLang="zh-CN" b="1" dirty="0" smtClean="0">
                <a:solidFill>
                  <a:srgbClr val="FF0000"/>
                </a:solidFill>
                <a:latin typeface="Times New Roman" pitchFamily="18" charset="0"/>
              </a:rPr>
              <a:t>intestinal lipase</a:t>
            </a:r>
            <a:r>
              <a:rPr lang="en-US" altLang="zh-CN" b="1" dirty="0" smtClean="0">
                <a:latin typeface="Times New Roman" pitchFamily="18" charset="0"/>
              </a:rPr>
              <a:t>) diffuse into intestinal epithelial cells, be reconverted into triacylglycerol, and packed with cholesterol esters and specific apolipoproteins in </a:t>
            </a:r>
            <a:r>
              <a:rPr lang="en-US" altLang="zh-CN" b="1" dirty="0" smtClean="0">
                <a:solidFill>
                  <a:srgbClr val="FF0000"/>
                </a:solidFill>
                <a:latin typeface="Times New Roman" pitchFamily="18" charset="0"/>
              </a:rPr>
              <a:t>chylomicrons</a:t>
            </a:r>
            <a:r>
              <a:rPr lang="en-US" altLang="zh-CN" b="1" dirty="0" smtClean="0">
                <a:latin typeface="Times New Roman" pitchFamily="18" charset="0"/>
              </a:rPr>
              <a:t> (</a:t>
            </a:r>
            <a:r>
              <a:rPr lang="zh-CN" altLang="en-US" b="1" dirty="0" smtClean="0">
                <a:latin typeface="楷体" panose="02010609060101010101" pitchFamily="49" charset="-122"/>
                <a:ea typeface="楷体" panose="02010609060101010101" pitchFamily="49" charset="-122"/>
              </a:rPr>
              <a:t>乳糜微滴</a:t>
            </a:r>
            <a:r>
              <a:rPr lang="en-US" altLang="zh-CN" b="1" dirty="0" smtClean="0">
                <a:latin typeface="Times New Roman" pitchFamily="18" charset="0"/>
                <a:ea typeface="隶书" pitchFamily="49" charset="-122"/>
              </a:rPr>
              <a:t>)</a:t>
            </a:r>
            <a:r>
              <a:rPr lang="en-US" altLang="zh-CN" b="1" dirty="0" smtClean="0">
                <a:latin typeface="Times New Roman" pitchFamily="18" charset="0"/>
              </a:rPr>
              <a:t>.</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5717308" y="3424620"/>
            <a:ext cx="3426691" cy="3426691"/>
          </a:xfrm>
          <a:prstGeom prst="rect">
            <a:avLst/>
          </a:prstGeom>
        </p:spPr>
      </p:pic>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2490" y="280071"/>
            <a:ext cx="1406236" cy="1424133"/>
          </a:xfrm>
          <a:prstGeom prst="rect">
            <a:avLst/>
          </a:prstGeom>
        </p:spPr>
      </p:pic>
      <p:sp>
        <p:nvSpPr>
          <p:cNvPr id="3" name="标题 2"/>
          <p:cNvSpPr>
            <a:spLocks noGrp="1"/>
          </p:cNvSpPr>
          <p:nvPr>
            <p:ph type="title"/>
          </p:nvPr>
        </p:nvSpPr>
        <p:spPr>
          <a:xfrm>
            <a:off x="1593112" y="274728"/>
            <a:ext cx="7255762" cy="1325563"/>
          </a:xfrm>
        </p:spPr>
        <p:txBody>
          <a:bodyPr>
            <a:normAutofit/>
          </a:bodyPr>
          <a:lstStyle/>
          <a:p>
            <a:r>
              <a:rPr lang="en-US" altLang="zh-CN" sz="3600" b="1" dirty="0" smtClean="0">
                <a:solidFill>
                  <a:schemeClr val="tx1"/>
                </a:solidFill>
                <a:latin typeface="Times New Roman" panose="02020603050405020304" pitchFamily="18" charset="0"/>
                <a:ea typeface="+mn-ea"/>
                <a:cs typeface="Times New Roman" panose="02020603050405020304" pitchFamily="18" charset="0"/>
              </a:rPr>
              <a:t>The Nobel Prize in Chemistry 1964</a:t>
            </a:r>
            <a:endParaRPr lang="zh-CN" altLang="en-US" sz="3600" b="1" dirty="0">
              <a:solidFill>
                <a:schemeClr val="tx1"/>
              </a:solidFill>
              <a:latin typeface="Times New Roman" panose="02020603050405020304" pitchFamily="18" charset="0"/>
              <a:ea typeface="+mn-ea"/>
              <a:cs typeface="Times New Roman" panose="02020603050405020304" pitchFamily="18" charset="0"/>
            </a:endParaRPr>
          </a:p>
        </p:txBody>
      </p:sp>
      <p:sp>
        <p:nvSpPr>
          <p:cNvPr id="5" name="矩形 4"/>
          <p:cNvSpPr/>
          <p:nvPr/>
        </p:nvSpPr>
        <p:spPr>
          <a:xfrm>
            <a:off x="1331640" y="1368071"/>
            <a:ext cx="7344366" cy="830997"/>
          </a:xfrm>
          <a:prstGeom prst="rect">
            <a:avLst/>
          </a:prstGeom>
        </p:spPr>
        <p:txBody>
          <a:bodyPr wrap="square">
            <a:spAutoFit/>
          </a:bodyPr>
          <a:lstStyle/>
          <a:p>
            <a:pPr algn="ctr"/>
            <a:r>
              <a:rPr lang="zh-CN" altLang="en-US" sz="2400" b="1" dirty="0" smtClean="0">
                <a:solidFill>
                  <a:srgbClr val="3333FF"/>
                </a:solidFill>
                <a:latin typeface="Times New Roman" panose="02020603050405020304" pitchFamily="18" charset="0"/>
                <a:cs typeface="Times New Roman" panose="02020603050405020304" pitchFamily="18" charset="0"/>
              </a:rPr>
              <a:t>“</a:t>
            </a:r>
            <a:r>
              <a:rPr lang="en-US" altLang="zh-CN" sz="2400" b="1" dirty="0" smtClean="0">
                <a:solidFill>
                  <a:srgbClr val="3333FF"/>
                </a:solidFill>
                <a:latin typeface="Times New Roman" panose="02020603050405020304" pitchFamily="18" charset="0"/>
                <a:cs typeface="Times New Roman" panose="02020603050405020304" pitchFamily="18" charset="0"/>
              </a:rPr>
              <a:t>for </a:t>
            </a:r>
            <a:r>
              <a:rPr lang="en-US" altLang="zh-CN" sz="2400" b="1" dirty="0">
                <a:solidFill>
                  <a:srgbClr val="3333FF"/>
                </a:solidFill>
                <a:latin typeface="Times New Roman" panose="02020603050405020304" pitchFamily="18" charset="0"/>
                <a:cs typeface="Times New Roman" panose="02020603050405020304" pitchFamily="18" charset="0"/>
              </a:rPr>
              <a:t>her determinations by X-ray techniques of the </a:t>
            </a:r>
            <a:r>
              <a:rPr lang="en-US" altLang="zh-CN" sz="2400" b="1" dirty="0" smtClean="0">
                <a:solidFill>
                  <a:srgbClr val="3333FF"/>
                </a:solidFill>
                <a:latin typeface="Times New Roman" panose="02020603050405020304" pitchFamily="18" charset="0"/>
                <a:cs typeface="Times New Roman" panose="02020603050405020304" pitchFamily="18" charset="0"/>
              </a:rPr>
              <a:t>        structures </a:t>
            </a:r>
            <a:r>
              <a:rPr lang="en-US" altLang="zh-CN" sz="2400" b="1" dirty="0">
                <a:solidFill>
                  <a:srgbClr val="3333FF"/>
                </a:solidFill>
                <a:latin typeface="Times New Roman" panose="02020603050405020304" pitchFamily="18" charset="0"/>
                <a:cs typeface="Times New Roman" panose="02020603050405020304" pitchFamily="18" charset="0"/>
              </a:rPr>
              <a:t>of important biochemical </a:t>
            </a:r>
            <a:r>
              <a:rPr lang="en-US" altLang="zh-CN" sz="2400" b="1" dirty="0" smtClean="0">
                <a:solidFill>
                  <a:srgbClr val="3333FF"/>
                </a:solidFill>
                <a:latin typeface="Times New Roman" panose="02020603050405020304" pitchFamily="18" charset="0"/>
                <a:cs typeface="Times New Roman" panose="02020603050405020304" pitchFamily="18" charset="0"/>
              </a:rPr>
              <a:t>substances</a:t>
            </a:r>
            <a:r>
              <a:rPr lang="zh-CN" altLang="en-US" sz="2400" b="1" dirty="0" smtClean="0">
                <a:solidFill>
                  <a:srgbClr val="3333FF"/>
                </a:solidFill>
                <a:latin typeface="Times New Roman" panose="02020603050405020304" pitchFamily="18" charset="0"/>
                <a:cs typeface="Times New Roman" panose="02020603050405020304" pitchFamily="18" charset="0"/>
              </a:rPr>
              <a:t>”</a:t>
            </a:r>
            <a:endParaRPr lang="en-US" altLang="zh-CN" sz="2400" b="1" dirty="0">
              <a:solidFill>
                <a:srgbClr val="3333FF"/>
              </a:solidFill>
              <a:latin typeface="Times New Roman" panose="02020603050405020304" pitchFamily="18" charset="0"/>
              <a:cs typeface="Times New Roman" panose="02020603050405020304" pitchFamily="18" charset="0"/>
            </a:endParaRPr>
          </a:p>
        </p:txBody>
      </p:sp>
      <p:sp>
        <p:nvSpPr>
          <p:cNvPr id="8" name="矩形 7"/>
          <p:cNvSpPr/>
          <p:nvPr/>
        </p:nvSpPr>
        <p:spPr>
          <a:xfrm>
            <a:off x="3923928" y="3300883"/>
            <a:ext cx="4203536" cy="2862322"/>
          </a:xfrm>
          <a:prstGeom prst="rect">
            <a:avLst/>
          </a:prstGeom>
        </p:spPr>
        <p:txBody>
          <a:bodyPr wrap="square">
            <a:spAutoFit/>
          </a:bodyPr>
          <a:lstStyle/>
          <a:p>
            <a:pPr fontAlgn="base">
              <a:lnSpc>
                <a:spcPts val="2400"/>
              </a:lnSpc>
            </a:pPr>
            <a:r>
              <a:rPr lang="en-US" altLang="zh-CN" sz="2400" b="1" dirty="0" smtClean="0">
                <a:solidFill>
                  <a:srgbClr val="FF0000"/>
                </a:solidFill>
                <a:latin typeface="Times New Roman" panose="02020603050405020304" pitchFamily="18" charset="0"/>
                <a:cs typeface="Times New Roman" panose="02020603050405020304" pitchFamily="18" charset="0"/>
              </a:rPr>
              <a:t>Dorothy Crowfoot Hodgkin</a:t>
            </a:r>
            <a:r>
              <a:rPr lang="en-US" altLang="zh-CN" sz="2400" b="1" dirty="0">
                <a:solidFill>
                  <a:srgbClr val="FF0000"/>
                </a:solidFill>
                <a:latin typeface="Times New Roman" panose="02020603050405020304" pitchFamily="18" charset="0"/>
                <a:cs typeface="Times New Roman" panose="02020603050405020304" pitchFamily="18" charset="0"/>
              </a:rPr>
              <a:t/>
            </a:r>
            <a:br>
              <a:rPr lang="en-US" altLang="zh-CN" sz="2400" b="1" dirty="0">
                <a:solidFill>
                  <a:srgbClr val="FF0000"/>
                </a:solidFill>
                <a:latin typeface="Times New Roman" panose="02020603050405020304" pitchFamily="18" charset="0"/>
                <a:cs typeface="Times New Roman" panose="02020603050405020304" pitchFamily="18" charset="0"/>
              </a:rPr>
            </a:br>
            <a:endParaRPr lang="en-US" altLang="zh-CN" sz="2400" b="1" dirty="0">
              <a:solidFill>
                <a:srgbClr val="FF0000"/>
              </a:solidFill>
              <a:latin typeface="Times New Roman" panose="02020603050405020304" pitchFamily="18" charset="0"/>
              <a:cs typeface="Times New Roman" panose="02020603050405020304" pitchFamily="18" charset="0"/>
            </a:endParaRPr>
          </a:p>
          <a:p>
            <a:pPr fontAlgn="base">
              <a:lnSpc>
                <a:spcPts val="2400"/>
              </a:lnSpc>
            </a:pPr>
            <a:r>
              <a:rPr lang="en-US" altLang="zh-CN" sz="2400" b="1" dirty="0" smtClean="0">
                <a:latin typeface="Times New Roman" panose="02020603050405020304" pitchFamily="18" charset="0"/>
                <a:cs typeface="Times New Roman" panose="02020603050405020304" pitchFamily="18" charset="0"/>
              </a:rPr>
              <a:t>Great Britain</a:t>
            </a:r>
          </a:p>
          <a:p>
            <a:pPr fontAlgn="base">
              <a:lnSpc>
                <a:spcPts val="2400"/>
              </a:lnSpc>
            </a:pPr>
            <a:endParaRPr lang="en-US" altLang="zh-CN" sz="2400" b="1" dirty="0" smtClean="0">
              <a:latin typeface="Times New Roman" panose="02020603050405020304" pitchFamily="18" charset="0"/>
              <a:cs typeface="Times New Roman" panose="02020603050405020304" pitchFamily="18" charset="0"/>
            </a:endParaRPr>
          </a:p>
          <a:p>
            <a:pPr>
              <a:lnSpc>
                <a:spcPts val="2400"/>
              </a:lnSpc>
            </a:pPr>
            <a:r>
              <a:rPr lang="en-US" altLang="zh-CN" sz="2400" b="1" dirty="0" smtClean="0">
                <a:latin typeface="Times New Roman" panose="02020603050405020304" pitchFamily="18" charset="0"/>
                <a:cs typeface="Times New Roman" panose="02020603050405020304" pitchFamily="18" charset="0"/>
              </a:rPr>
              <a:t>Royal Society </a:t>
            </a:r>
          </a:p>
          <a:p>
            <a:pPr>
              <a:lnSpc>
                <a:spcPts val="2400"/>
              </a:lnSpc>
            </a:pPr>
            <a:r>
              <a:rPr lang="en-US" altLang="zh-CN" sz="2400" b="1" dirty="0">
                <a:latin typeface="Times New Roman" panose="02020603050405020304" pitchFamily="18" charset="0"/>
                <a:cs typeface="Times New Roman" panose="02020603050405020304" pitchFamily="18" charset="0"/>
              </a:rPr>
              <a:t>Oxford University </a:t>
            </a:r>
            <a:endParaRPr lang="en-US" altLang="zh-CN" sz="2400" b="1" dirty="0" smtClean="0">
              <a:latin typeface="Times New Roman" panose="02020603050405020304" pitchFamily="18" charset="0"/>
              <a:cs typeface="Times New Roman" panose="02020603050405020304" pitchFamily="18" charset="0"/>
            </a:endParaRPr>
          </a:p>
          <a:p>
            <a:pPr>
              <a:lnSpc>
                <a:spcPts val="2400"/>
              </a:lnSpc>
            </a:pPr>
            <a:r>
              <a:rPr lang="en-US" altLang="zh-CN" sz="2400" b="1" dirty="0" smtClean="0">
                <a:latin typeface="Times New Roman" panose="02020603050405020304" pitchFamily="18" charset="0"/>
                <a:cs typeface="Times New Roman" panose="02020603050405020304" pitchFamily="18" charset="0"/>
              </a:rPr>
              <a:t>Great </a:t>
            </a:r>
            <a:r>
              <a:rPr lang="en-US" altLang="zh-CN" sz="2400" b="1" dirty="0">
                <a:latin typeface="Times New Roman" panose="02020603050405020304" pitchFamily="18" charset="0"/>
                <a:cs typeface="Times New Roman" panose="02020603050405020304" pitchFamily="18" charset="0"/>
              </a:rPr>
              <a:t>Britain</a:t>
            </a:r>
          </a:p>
          <a:p>
            <a:pPr>
              <a:lnSpc>
                <a:spcPts val="2400"/>
              </a:lnSpc>
            </a:pPr>
            <a:endParaRPr lang="en-US" altLang="zh-CN" sz="2400" b="1" dirty="0" smtClean="0">
              <a:latin typeface="Times New Roman" panose="02020603050405020304" pitchFamily="18" charset="0"/>
              <a:cs typeface="Times New Roman" panose="02020603050405020304" pitchFamily="18" charset="0"/>
            </a:endParaRPr>
          </a:p>
          <a:p>
            <a:pPr>
              <a:lnSpc>
                <a:spcPts val="2400"/>
              </a:lnSpc>
            </a:pPr>
            <a:r>
              <a:rPr lang="en-US" altLang="zh-CN" sz="2400" b="1" dirty="0" smtClean="0">
                <a:latin typeface="Times New Roman" panose="02020603050405020304" pitchFamily="18" charset="0"/>
                <a:cs typeface="Times New Roman" panose="02020603050405020304" pitchFamily="18" charset="0"/>
              </a:rPr>
              <a:t>1910-1994</a:t>
            </a:r>
            <a:endParaRPr lang="en-US" altLang="zh-CN" sz="2400" b="1" dirty="0">
              <a:latin typeface="Times New Roman" panose="02020603050405020304" pitchFamily="18" charset="0"/>
              <a:cs typeface="Times New Roman" panose="02020603050405020304" pitchFamily="18" charset="0"/>
            </a:endParaRPr>
          </a:p>
        </p:txBody>
      </p:sp>
      <p:pic>
        <p:nvPicPr>
          <p:cNvPr id="4" name="图片 3"/>
          <p:cNvPicPr>
            <a:picLocks noChangeAspect="1"/>
          </p:cNvPicPr>
          <p:nvPr/>
        </p:nvPicPr>
        <p:blipFill rotWithShape="1">
          <a:blip r:embed="rId5"/>
          <a:srcRect l="35301" t="34808" r="49995" b="25987"/>
          <a:stretch/>
        </p:blipFill>
        <p:spPr>
          <a:xfrm>
            <a:off x="1331640" y="2959238"/>
            <a:ext cx="2313215" cy="3469320"/>
          </a:xfrm>
          <a:prstGeom prst="rect">
            <a:avLst/>
          </a:prstGeom>
        </p:spPr>
      </p:pic>
      <p:sp>
        <p:nvSpPr>
          <p:cNvPr id="10" name="文本框 9"/>
          <p:cNvSpPr txBox="1"/>
          <p:nvPr/>
        </p:nvSpPr>
        <p:spPr>
          <a:xfrm>
            <a:off x="1593112" y="2251920"/>
            <a:ext cx="7079117" cy="523220"/>
          </a:xfrm>
          <a:prstGeom prst="rect">
            <a:avLst/>
          </a:prstGeom>
          <a:noFill/>
        </p:spPr>
        <p:txBody>
          <a:bodyPr wrap="none" rtlCol="0">
            <a:spAutoFit/>
          </a:bodyPr>
          <a:lstStyle/>
          <a:p>
            <a:r>
              <a:rPr lang="en-US" altLang="zh-CN" sz="2800" b="1" dirty="0">
                <a:solidFill>
                  <a:srgbClr val="3333FF"/>
                </a:solidFill>
                <a:latin typeface="Times New Roman" panose="02020603050405020304" pitchFamily="18" charset="0"/>
                <a:cs typeface="Times New Roman" panose="02020603050405020304" pitchFamily="18" charset="0"/>
              </a:rPr>
              <a:t>3-D structure of coenzyme B</a:t>
            </a:r>
            <a:r>
              <a:rPr lang="en-US" altLang="zh-CN" sz="2800" b="1" baseline="-25000" dirty="0">
                <a:solidFill>
                  <a:srgbClr val="3333FF"/>
                </a:solidFill>
                <a:latin typeface="Times New Roman" panose="02020603050405020304" pitchFamily="18" charset="0"/>
                <a:cs typeface="Times New Roman" panose="02020603050405020304" pitchFamily="18" charset="0"/>
              </a:rPr>
              <a:t>12</a:t>
            </a:r>
            <a:r>
              <a:rPr lang="en-US" altLang="zh-CN" sz="2800" b="1" dirty="0">
                <a:solidFill>
                  <a:srgbClr val="3333FF"/>
                </a:solidFill>
                <a:latin typeface="Times New Roman" panose="02020603050405020304" pitchFamily="18" charset="0"/>
                <a:cs typeface="Times New Roman" panose="02020603050405020304" pitchFamily="18" charset="0"/>
              </a:rPr>
              <a:t> and penicillin</a:t>
            </a:r>
            <a:endParaRPr lang="zh-CN" altLang="en-US" sz="2800" b="1" dirty="0">
              <a:solidFill>
                <a:srgbClr val="3333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874469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476250"/>
            <a:ext cx="9144000" cy="1143000"/>
          </a:xfrm>
        </p:spPr>
        <p:txBody>
          <a:bodyPr/>
          <a:lstStyle/>
          <a:p>
            <a:pPr eaLnBrk="1" hangingPunct="1"/>
            <a:r>
              <a:rPr lang="en-US" altLang="zh-CN" b="1" dirty="0" smtClean="0">
                <a:solidFill>
                  <a:srgbClr val="3333FF"/>
                </a:solidFill>
                <a:latin typeface="Times New Roman" pitchFamily="18" charset="0"/>
              </a:rPr>
              <a:t>11. The rate of </a:t>
            </a:r>
            <a:r>
              <a:rPr lang="en-US" altLang="zh-CN" b="1" dirty="0" smtClean="0">
                <a:solidFill>
                  <a:srgbClr val="3333FF"/>
                </a:solidFill>
                <a:latin typeface="Symbol" pitchFamily="18" charset="2"/>
              </a:rPr>
              <a:t>b</a:t>
            </a:r>
            <a:r>
              <a:rPr lang="en-US" altLang="zh-CN" b="1" dirty="0" smtClean="0">
                <a:solidFill>
                  <a:srgbClr val="3333FF"/>
                </a:solidFill>
                <a:latin typeface="Times New Roman" pitchFamily="18" charset="0"/>
              </a:rPr>
              <a:t>-oxidation in mitochondria is limited by the entering rate of fatty acyl-CoA</a:t>
            </a:r>
          </a:p>
        </p:txBody>
      </p:sp>
      <p:sp>
        <p:nvSpPr>
          <p:cNvPr id="43011" name="Rectangle 3"/>
          <p:cNvSpPr>
            <a:spLocks noGrp="1" noChangeArrowheads="1"/>
          </p:cNvSpPr>
          <p:nvPr>
            <p:ph type="body" idx="1"/>
          </p:nvPr>
        </p:nvSpPr>
        <p:spPr>
          <a:xfrm>
            <a:off x="0" y="2087225"/>
            <a:ext cx="9144000" cy="4800600"/>
          </a:xfrm>
        </p:spPr>
        <p:txBody>
          <a:bodyPr/>
          <a:lstStyle/>
          <a:p>
            <a:pPr eaLnBrk="1" hangingPunct="1">
              <a:lnSpc>
                <a:spcPct val="90000"/>
              </a:lnSpc>
            </a:pPr>
            <a:r>
              <a:rPr lang="en-US" altLang="zh-CN" b="1" dirty="0" smtClean="0">
                <a:latin typeface="Times New Roman" pitchFamily="18" charset="0"/>
              </a:rPr>
              <a:t>Fatty acyl-CoA in the cytosol can enter mitochondria for oxidative degradation or be converted to triacylglycerol in the cytosol when excess glucose is present that can not be oxidized or stored as glycogen and is converted into fatty acids for storage.</a:t>
            </a:r>
          </a:p>
          <a:p>
            <a:pPr eaLnBrk="1" hangingPunct="1">
              <a:lnSpc>
                <a:spcPct val="90000"/>
              </a:lnSpc>
            </a:pPr>
            <a:r>
              <a:rPr lang="en-US" altLang="zh-CN" b="1" dirty="0" smtClean="0">
                <a:latin typeface="Times New Roman" pitchFamily="18" charset="0"/>
              </a:rPr>
              <a:t>The key regulatory protein is </a:t>
            </a:r>
            <a:r>
              <a:rPr lang="en-US" altLang="zh-CN" b="1" dirty="0" smtClean="0">
                <a:solidFill>
                  <a:srgbClr val="FF0000"/>
                </a:solidFill>
                <a:latin typeface="Times New Roman" pitchFamily="18" charset="0"/>
              </a:rPr>
              <a:t>carnitine acyltransferase I</a:t>
            </a:r>
            <a:r>
              <a:rPr lang="en-US" altLang="zh-CN" b="1" dirty="0" smtClean="0">
                <a:latin typeface="Times New Roman" pitchFamily="18" charset="0"/>
              </a:rPr>
              <a:t>, which is inhibited by </a:t>
            </a:r>
            <a:r>
              <a:rPr lang="en-US" altLang="zh-CN" b="1" dirty="0" smtClean="0">
                <a:solidFill>
                  <a:srgbClr val="FF0000"/>
                </a:solidFill>
                <a:latin typeface="Times New Roman" pitchFamily="18" charset="0"/>
              </a:rPr>
              <a:t>malonyl-CoA</a:t>
            </a:r>
            <a:r>
              <a:rPr lang="en-US" altLang="zh-CN" b="1" dirty="0" smtClean="0">
                <a:latin typeface="Times New Roman" pitchFamily="18" charset="0"/>
              </a:rPr>
              <a:t>, the first intermediate for fatty acid synthesis from acetyl-CoA.</a:t>
            </a:r>
            <a:endParaRPr lang="en-US" altLang="zh-CN" b="1" dirty="0" smtClean="0">
              <a:solidFill>
                <a:srgbClr val="0000CC"/>
              </a:solidFill>
              <a:latin typeface="Times New Roman" pitchFamily="18" charset="0"/>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p:cNvPicPr>
            <a:picLocks noChangeAspect="1" noChangeArrowheads="1"/>
          </p:cNvPicPr>
          <p:nvPr/>
        </p:nvPicPr>
        <p:blipFill>
          <a:blip r:embed="rId2"/>
          <a:srcRect/>
          <a:stretch>
            <a:fillRect/>
          </a:stretch>
        </p:blipFill>
        <p:spPr bwMode="auto">
          <a:xfrm>
            <a:off x="303213" y="1489075"/>
            <a:ext cx="8535987" cy="3878263"/>
          </a:xfrm>
          <a:prstGeom prst="rect">
            <a:avLst/>
          </a:prstGeom>
          <a:noFill/>
          <a:ln w="9525">
            <a:noFill/>
            <a:miter lim="800000"/>
            <a:headEnd/>
            <a:tailEnd/>
          </a:ln>
        </p:spPr>
      </p:pic>
      <p:sp>
        <p:nvSpPr>
          <p:cNvPr id="44035" name="Text Box 3"/>
          <p:cNvSpPr txBox="1">
            <a:spLocks noChangeArrowheads="1"/>
          </p:cNvSpPr>
          <p:nvPr/>
        </p:nvSpPr>
        <p:spPr bwMode="auto">
          <a:xfrm>
            <a:off x="451643" y="5861052"/>
            <a:ext cx="8239125" cy="457200"/>
          </a:xfrm>
          <a:prstGeom prst="rect">
            <a:avLst/>
          </a:prstGeom>
          <a:noFill/>
          <a:ln w="9525">
            <a:noFill/>
            <a:miter lim="800000"/>
            <a:headEnd/>
            <a:tailEnd/>
          </a:ln>
        </p:spPr>
        <p:txBody>
          <a:bodyPr wrap="none">
            <a:spAutoFit/>
          </a:bodyPr>
          <a:lstStyle/>
          <a:p>
            <a:r>
              <a:rPr lang="en-US" altLang="zh-CN" sz="2400" b="1" dirty="0">
                <a:solidFill>
                  <a:srgbClr val="3333FF"/>
                </a:solidFill>
                <a:latin typeface="Times New Roman" pitchFamily="18" charset="0"/>
              </a:rPr>
              <a:t>Coordinated regulation of fatty acid synthesis and breakdown</a:t>
            </a:r>
          </a:p>
        </p:txBody>
      </p:sp>
      <p:sp>
        <p:nvSpPr>
          <p:cNvPr id="44036" name="Line 4"/>
          <p:cNvSpPr>
            <a:spLocks noChangeShapeType="1"/>
          </p:cNvSpPr>
          <p:nvPr/>
        </p:nvSpPr>
        <p:spPr bwMode="auto">
          <a:xfrm>
            <a:off x="3276600" y="3789363"/>
            <a:ext cx="1079500" cy="0"/>
          </a:xfrm>
          <a:prstGeom prst="line">
            <a:avLst/>
          </a:prstGeom>
          <a:noFill/>
          <a:ln w="38100">
            <a:solidFill>
              <a:srgbClr val="FF0000"/>
            </a:solidFill>
            <a:round/>
            <a:headEnd/>
            <a:tailEnd/>
          </a:ln>
        </p:spPr>
        <p:txBody>
          <a:bodyPr wrap="none"/>
          <a:lstStyle/>
          <a:p>
            <a:endParaRPr lang="zh-CN"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xfrm>
            <a:off x="266700" y="476672"/>
            <a:ext cx="8610600" cy="1143000"/>
          </a:xfrm>
        </p:spPr>
        <p:txBody>
          <a:bodyPr/>
          <a:lstStyle/>
          <a:p>
            <a:pPr eaLnBrk="1" hangingPunct="1"/>
            <a:r>
              <a:rPr lang="en-US" altLang="zh-CN" b="1" dirty="0" smtClean="0">
                <a:solidFill>
                  <a:srgbClr val="3333FF"/>
                </a:solidFill>
                <a:latin typeface="Times New Roman" pitchFamily="18" charset="0"/>
              </a:rPr>
              <a:t>12. Fatty acid oxidation also occurs in peroxisomes (glyoxysomes)</a:t>
            </a:r>
          </a:p>
        </p:txBody>
      </p:sp>
      <p:sp>
        <p:nvSpPr>
          <p:cNvPr id="45059" name="Rectangle 3"/>
          <p:cNvSpPr>
            <a:spLocks noGrp="1" noChangeArrowheads="1"/>
          </p:cNvSpPr>
          <p:nvPr>
            <p:ph type="body" idx="1"/>
          </p:nvPr>
        </p:nvSpPr>
        <p:spPr>
          <a:xfrm>
            <a:off x="0" y="2060848"/>
            <a:ext cx="9144000" cy="4114800"/>
          </a:xfrm>
        </p:spPr>
        <p:txBody>
          <a:bodyPr/>
          <a:lstStyle/>
          <a:p>
            <a:pPr eaLnBrk="1" hangingPunct="1">
              <a:lnSpc>
                <a:spcPct val="90000"/>
              </a:lnSpc>
            </a:pPr>
            <a:r>
              <a:rPr lang="en-US" altLang="zh-CN" b="1" dirty="0" smtClean="0">
                <a:solidFill>
                  <a:srgbClr val="FF0000"/>
                </a:solidFill>
                <a:latin typeface="Times New Roman" pitchFamily="18" charset="0"/>
              </a:rPr>
              <a:t>Peroxisome</a:t>
            </a:r>
            <a:r>
              <a:rPr lang="en-US" altLang="zh-CN" b="1" dirty="0" smtClean="0">
                <a:latin typeface="Times New Roman" pitchFamily="18" charset="0"/>
              </a:rPr>
              <a:t> is the principle organelle in which fatty acids are oxidized in </a:t>
            </a:r>
            <a:r>
              <a:rPr lang="en-US" altLang="zh-CN" b="1" dirty="0" smtClean="0">
                <a:solidFill>
                  <a:srgbClr val="FF0000"/>
                </a:solidFill>
                <a:latin typeface="Times New Roman" pitchFamily="18" charset="0"/>
              </a:rPr>
              <a:t>plant</a:t>
            </a:r>
            <a:r>
              <a:rPr lang="en-US" altLang="zh-CN" b="1" dirty="0" smtClean="0">
                <a:latin typeface="Times New Roman" pitchFamily="18" charset="0"/>
              </a:rPr>
              <a:t> cells.</a:t>
            </a:r>
          </a:p>
          <a:p>
            <a:pPr eaLnBrk="1" hangingPunct="1">
              <a:lnSpc>
                <a:spcPct val="90000"/>
              </a:lnSpc>
            </a:pPr>
            <a:r>
              <a:rPr lang="en-US" altLang="zh-CN" b="1" dirty="0" smtClean="0">
                <a:latin typeface="Times New Roman" pitchFamily="18" charset="0"/>
              </a:rPr>
              <a:t>Also via the four-step </a:t>
            </a:r>
            <a:r>
              <a:rPr lang="en-US" altLang="zh-CN" b="1" dirty="0" smtClean="0">
                <a:latin typeface="Symbol" pitchFamily="18" charset="2"/>
              </a:rPr>
              <a:t>b</a:t>
            </a:r>
            <a:r>
              <a:rPr lang="en-US" altLang="zh-CN" b="1" dirty="0" smtClean="0">
                <a:latin typeface="Times New Roman" pitchFamily="18" charset="0"/>
              </a:rPr>
              <a:t> oxidation pathway, but the electrons collected by FAD are directly passed to O</a:t>
            </a:r>
            <a:r>
              <a:rPr lang="en-US" altLang="zh-CN" b="1" baseline="-25000" dirty="0" smtClean="0">
                <a:latin typeface="Times New Roman" pitchFamily="18" charset="0"/>
              </a:rPr>
              <a:t>2</a:t>
            </a:r>
            <a:r>
              <a:rPr lang="en-US" altLang="zh-CN" b="1" dirty="0" smtClean="0">
                <a:latin typeface="Times New Roman" pitchFamily="18" charset="0"/>
              </a:rPr>
              <a:t>, producing the harmful H</a:t>
            </a:r>
            <a:r>
              <a:rPr lang="en-US" altLang="zh-CN" b="1" baseline="-25000" dirty="0" smtClean="0">
                <a:latin typeface="Times New Roman" pitchFamily="18" charset="0"/>
              </a:rPr>
              <a:t>2</a:t>
            </a:r>
            <a:r>
              <a:rPr lang="en-US" altLang="zh-CN" b="1" dirty="0" smtClean="0">
                <a:latin typeface="Times New Roman" pitchFamily="18" charset="0"/>
              </a:rPr>
              <a:t>O</a:t>
            </a:r>
            <a:r>
              <a:rPr lang="en-US" altLang="zh-CN" b="1" baseline="-25000" dirty="0" smtClean="0">
                <a:latin typeface="Times New Roman" pitchFamily="18" charset="0"/>
              </a:rPr>
              <a:t>2</a:t>
            </a:r>
            <a:r>
              <a:rPr lang="en-US" altLang="zh-CN" b="1" dirty="0" smtClean="0">
                <a:latin typeface="Times New Roman" pitchFamily="18" charset="0"/>
              </a:rPr>
              <a:t>, which is immediately converted to H</a:t>
            </a:r>
            <a:r>
              <a:rPr lang="en-US" altLang="zh-CN" b="1" baseline="-25000" dirty="0" smtClean="0">
                <a:latin typeface="Times New Roman" pitchFamily="18" charset="0"/>
              </a:rPr>
              <a:t>2</a:t>
            </a:r>
            <a:r>
              <a:rPr lang="en-US" altLang="zh-CN" b="1" dirty="0" smtClean="0">
                <a:latin typeface="Times New Roman" pitchFamily="18" charset="0"/>
              </a:rPr>
              <a:t>O and O</a:t>
            </a:r>
            <a:r>
              <a:rPr lang="en-US" altLang="zh-CN" b="1" baseline="-25000" dirty="0" smtClean="0">
                <a:latin typeface="Times New Roman" pitchFamily="18" charset="0"/>
              </a:rPr>
              <a:t>2 </a:t>
            </a:r>
            <a:r>
              <a:rPr lang="en-US" altLang="zh-CN" b="1" dirty="0" smtClean="0">
                <a:latin typeface="Times New Roman" pitchFamily="18" charset="0"/>
              </a:rPr>
              <a:t>.</a:t>
            </a:r>
          </a:p>
          <a:p>
            <a:pPr eaLnBrk="1" hangingPunct="1">
              <a:lnSpc>
                <a:spcPct val="90000"/>
              </a:lnSpc>
            </a:pPr>
            <a:r>
              <a:rPr lang="en-US" altLang="zh-CN" b="1" dirty="0" smtClean="0">
                <a:latin typeface="Times New Roman" pitchFamily="18" charset="0"/>
              </a:rPr>
              <a:t>Energy released is dissipated as heat, not conserved in ATP.</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ext Box 3"/>
          <p:cNvSpPr txBox="1">
            <a:spLocks noChangeArrowheads="1"/>
          </p:cNvSpPr>
          <p:nvPr/>
        </p:nvSpPr>
        <p:spPr bwMode="auto">
          <a:xfrm>
            <a:off x="5148263" y="908050"/>
            <a:ext cx="3776662" cy="1800225"/>
          </a:xfrm>
          <a:prstGeom prst="rect">
            <a:avLst/>
          </a:prstGeom>
          <a:noFill/>
          <a:ln w="9525">
            <a:noFill/>
            <a:miter lim="800000"/>
            <a:headEnd/>
            <a:tailEnd/>
          </a:ln>
        </p:spPr>
        <p:txBody>
          <a:bodyPr wrap="none">
            <a:spAutoFit/>
          </a:bodyPr>
          <a:lstStyle/>
          <a:p>
            <a:r>
              <a:rPr kumimoji="1" lang="en-US" altLang="zh-CN" sz="2800" b="1" dirty="0">
                <a:latin typeface="Times New Roman" pitchFamily="18" charset="0"/>
              </a:rPr>
              <a:t>Comparison of </a:t>
            </a:r>
          </a:p>
          <a:p>
            <a:r>
              <a:rPr kumimoji="1" lang="en-US" altLang="zh-CN" sz="2800" b="1" dirty="0">
                <a:latin typeface="Symbol" pitchFamily="18" charset="2"/>
              </a:rPr>
              <a:t>b</a:t>
            </a:r>
            <a:r>
              <a:rPr kumimoji="1" lang="en-US" altLang="zh-CN" sz="2800" b="1" dirty="0">
                <a:latin typeface="Times New Roman" pitchFamily="18" charset="0"/>
              </a:rPr>
              <a:t>-oxidation in </a:t>
            </a:r>
          </a:p>
          <a:p>
            <a:r>
              <a:rPr kumimoji="1" lang="en-US" altLang="zh-CN" sz="2800" b="1" dirty="0">
                <a:latin typeface="Times New Roman" pitchFamily="18" charset="0"/>
              </a:rPr>
              <a:t>mitochondrion and in</a:t>
            </a:r>
          </a:p>
          <a:p>
            <a:r>
              <a:rPr kumimoji="1" lang="en-US" altLang="zh-CN" sz="2800" b="1" dirty="0">
                <a:latin typeface="Times New Roman" pitchFamily="18" charset="0"/>
              </a:rPr>
              <a:t>peroxisome/glyoxysome</a:t>
            </a:r>
          </a:p>
        </p:txBody>
      </p:sp>
      <p:pic>
        <p:nvPicPr>
          <p:cNvPr id="46083" name="Picture 4"/>
          <p:cNvPicPr>
            <a:picLocks noChangeAspect="1" noChangeArrowheads="1"/>
          </p:cNvPicPr>
          <p:nvPr/>
        </p:nvPicPr>
        <p:blipFill>
          <a:blip r:embed="rId3"/>
          <a:srcRect/>
          <a:stretch>
            <a:fillRect/>
          </a:stretch>
        </p:blipFill>
        <p:spPr bwMode="auto">
          <a:xfrm>
            <a:off x="900113" y="333375"/>
            <a:ext cx="4249737" cy="6097588"/>
          </a:xfrm>
          <a:prstGeom prst="rect">
            <a:avLst/>
          </a:prstGeom>
          <a:noFill/>
          <a:ln w="9525">
            <a:noFill/>
            <a:miter lim="800000"/>
            <a:headEnd/>
            <a:tailEnd/>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3"/>
          <p:cNvSpPr>
            <a:spLocks noGrp="1" noChangeArrowheads="1"/>
          </p:cNvSpPr>
          <p:nvPr>
            <p:ph type="body" idx="1"/>
          </p:nvPr>
        </p:nvSpPr>
        <p:spPr>
          <a:xfrm>
            <a:off x="0" y="333375"/>
            <a:ext cx="9144000" cy="6019800"/>
          </a:xfrm>
        </p:spPr>
        <p:txBody>
          <a:bodyPr/>
          <a:lstStyle/>
          <a:p>
            <a:pPr eaLnBrk="1" hangingPunct="1"/>
            <a:r>
              <a:rPr lang="en-US" altLang="zh-CN" b="1" dirty="0" smtClean="0">
                <a:latin typeface="Times New Roman" pitchFamily="18" charset="0"/>
              </a:rPr>
              <a:t>The acetyl-CoA produced in animal peroxisomes is transported into cytosol, where it is used in the synthesis of cholesterol and other metabolites.</a:t>
            </a:r>
          </a:p>
          <a:p>
            <a:pPr eaLnBrk="1" hangingPunct="1"/>
            <a:endParaRPr lang="en-US" altLang="zh-CN" b="1" dirty="0" smtClean="0">
              <a:latin typeface="Times New Roman" pitchFamily="18" charset="0"/>
            </a:endParaRPr>
          </a:p>
          <a:p>
            <a:pPr eaLnBrk="1" hangingPunct="1"/>
            <a:r>
              <a:rPr lang="en-US" altLang="zh-CN" b="1" dirty="0" smtClean="0">
                <a:latin typeface="Times New Roman" pitchFamily="18" charset="0"/>
              </a:rPr>
              <a:t>The acetyl-CoA produced in plant peroxisomes/ glyoxysomes (especially in germinating seeds) is converted to succinate via the </a:t>
            </a:r>
            <a:r>
              <a:rPr lang="en-US" altLang="zh-CN" b="1" dirty="0" smtClean="0">
                <a:solidFill>
                  <a:srgbClr val="FF0000"/>
                </a:solidFill>
                <a:latin typeface="Times New Roman" pitchFamily="18" charset="0"/>
              </a:rPr>
              <a:t>glyoxylate cycle</a:t>
            </a:r>
            <a:r>
              <a:rPr lang="en-US" altLang="zh-CN" b="1" dirty="0" smtClean="0">
                <a:latin typeface="Times New Roman" pitchFamily="18" charset="0"/>
              </a:rPr>
              <a:t>, and then to glucose via gluconeogenesis.</a:t>
            </a: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ext Box 3"/>
          <p:cNvSpPr txBox="1">
            <a:spLocks noChangeArrowheads="1"/>
          </p:cNvSpPr>
          <p:nvPr/>
        </p:nvSpPr>
        <p:spPr bwMode="auto">
          <a:xfrm>
            <a:off x="827584" y="6165304"/>
            <a:ext cx="7494587" cy="579438"/>
          </a:xfrm>
          <a:prstGeom prst="rect">
            <a:avLst/>
          </a:prstGeom>
          <a:noFill/>
          <a:ln w="9525">
            <a:noFill/>
            <a:miter lim="800000"/>
            <a:headEnd/>
            <a:tailEnd/>
          </a:ln>
        </p:spPr>
        <p:txBody>
          <a:bodyPr wrap="none">
            <a:spAutoFit/>
          </a:bodyPr>
          <a:lstStyle/>
          <a:p>
            <a:pPr algn="ctr">
              <a:buFont typeface="Symbol" pitchFamily="18" charset="2"/>
              <a:buNone/>
            </a:pPr>
            <a:r>
              <a:rPr lang="en-US" altLang="zh-CN" sz="3200" b="1" dirty="0">
                <a:solidFill>
                  <a:srgbClr val="3333FF"/>
                </a:solidFill>
                <a:latin typeface="Times New Roman" pitchFamily="18" charset="0"/>
              </a:rPr>
              <a:t>Triacylglycerols as glucose source in seeds</a:t>
            </a:r>
          </a:p>
        </p:txBody>
      </p:sp>
      <p:pic>
        <p:nvPicPr>
          <p:cNvPr id="48131" name="Picture 4"/>
          <p:cNvPicPr>
            <a:picLocks noChangeAspect="1" noChangeArrowheads="1"/>
          </p:cNvPicPr>
          <p:nvPr/>
        </p:nvPicPr>
        <p:blipFill>
          <a:blip r:embed="rId3"/>
          <a:srcRect/>
          <a:stretch>
            <a:fillRect/>
          </a:stretch>
        </p:blipFill>
        <p:spPr bwMode="auto">
          <a:xfrm>
            <a:off x="1547813" y="188913"/>
            <a:ext cx="5908675" cy="6097587"/>
          </a:xfrm>
          <a:prstGeom prst="rect">
            <a:avLst/>
          </a:prstGeom>
          <a:noFill/>
          <a:ln w="9525">
            <a:noFill/>
            <a:miter lim="800000"/>
            <a:headEnd/>
            <a:tailEnd/>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ext Box 3"/>
          <p:cNvSpPr txBox="1">
            <a:spLocks noChangeArrowheads="1"/>
          </p:cNvSpPr>
          <p:nvPr/>
        </p:nvSpPr>
        <p:spPr bwMode="auto">
          <a:xfrm>
            <a:off x="11113" y="4630738"/>
            <a:ext cx="9132887" cy="2227262"/>
          </a:xfrm>
          <a:prstGeom prst="rect">
            <a:avLst/>
          </a:prstGeom>
          <a:noFill/>
          <a:ln w="9525">
            <a:noFill/>
            <a:miter lim="800000"/>
            <a:headEnd/>
            <a:tailEnd/>
          </a:ln>
        </p:spPr>
        <p:txBody>
          <a:bodyPr wrap="none">
            <a:spAutoFit/>
          </a:bodyPr>
          <a:lstStyle/>
          <a:p>
            <a:r>
              <a:rPr lang="en-US" altLang="zh-CN" sz="2800" b="1" dirty="0">
                <a:latin typeface="Times New Roman" pitchFamily="18" charset="0"/>
              </a:rPr>
              <a:t>The </a:t>
            </a:r>
            <a:r>
              <a:rPr lang="en-US" altLang="zh-CN" sz="2800" b="1" dirty="0">
                <a:latin typeface="Symbol" pitchFamily="18" charset="2"/>
              </a:rPr>
              <a:t>b</a:t>
            </a:r>
            <a:r>
              <a:rPr lang="en-US" altLang="zh-CN" sz="2800" b="1" dirty="0">
                <a:latin typeface="Times New Roman" pitchFamily="18" charset="0"/>
              </a:rPr>
              <a:t>-oxidation enzymes in mitochondria and peroxisomes</a:t>
            </a:r>
          </a:p>
          <a:p>
            <a:r>
              <a:rPr lang="en-US" altLang="zh-CN" sz="2800" b="1" dirty="0">
                <a:latin typeface="Times New Roman" pitchFamily="18" charset="0"/>
              </a:rPr>
              <a:t>are organized differently: being separate enzymes in </a:t>
            </a:r>
          </a:p>
          <a:p>
            <a:r>
              <a:rPr lang="en-US" altLang="zh-CN" sz="2800" b="1" dirty="0">
                <a:latin typeface="Times New Roman" pitchFamily="18" charset="0"/>
              </a:rPr>
              <a:t>mitochondria (as in gram-positive bacteria) and one </a:t>
            </a:r>
          </a:p>
          <a:p>
            <a:r>
              <a:rPr lang="en-US" altLang="zh-CN" sz="2800" b="1" dirty="0">
                <a:latin typeface="Times New Roman" pitchFamily="18" charset="0"/>
              </a:rPr>
              <a:t>complex in peroxisomes (as in gram-negative bacteria) </a:t>
            </a:r>
          </a:p>
          <a:p>
            <a:endParaRPr lang="en-US" altLang="zh-CN" sz="2800" b="1" dirty="0">
              <a:latin typeface="Times New Roman" pitchFamily="18" charset="0"/>
            </a:endParaRPr>
          </a:p>
        </p:txBody>
      </p:sp>
      <p:pic>
        <p:nvPicPr>
          <p:cNvPr id="49155" name="Picture 4"/>
          <p:cNvPicPr>
            <a:picLocks noChangeAspect="1" noChangeArrowheads="1"/>
          </p:cNvPicPr>
          <p:nvPr/>
        </p:nvPicPr>
        <p:blipFill>
          <a:blip r:embed="rId3"/>
          <a:srcRect/>
          <a:stretch>
            <a:fillRect/>
          </a:stretch>
        </p:blipFill>
        <p:spPr bwMode="auto">
          <a:xfrm>
            <a:off x="0" y="476250"/>
            <a:ext cx="4413250" cy="3429000"/>
          </a:xfrm>
          <a:prstGeom prst="rect">
            <a:avLst/>
          </a:prstGeom>
          <a:noFill/>
          <a:ln w="9525">
            <a:noFill/>
            <a:miter lim="800000"/>
            <a:headEnd/>
            <a:tailEnd/>
          </a:ln>
        </p:spPr>
      </p:pic>
      <p:pic>
        <p:nvPicPr>
          <p:cNvPr id="49156" name="Picture 7"/>
          <p:cNvPicPr>
            <a:picLocks noChangeAspect="1" noChangeArrowheads="1"/>
          </p:cNvPicPr>
          <p:nvPr/>
        </p:nvPicPr>
        <p:blipFill>
          <a:blip r:embed="rId4"/>
          <a:srcRect/>
          <a:stretch>
            <a:fillRect/>
          </a:stretch>
        </p:blipFill>
        <p:spPr bwMode="auto">
          <a:xfrm>
            <a:off x="5003800" y="1268413"/>
            <a:ext cx="3816350" cy="3121025"/>
          </a:xfrm>
          <a:prstGeom prst="rect">
            <a:avLst/>
          </a:prstGeom>
          <a:noFill/>
          <a:ln w="9525">
            <a:noFill/>
            <a:miter lim="800000"/>
            <a:headEnd/>
            <a:tailEnd/>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ext Box 2"/>
          <p:cNvSpPr txBox="1">
            <a:spLocks noChangeArrowheads="1"/>
          </p:cNvSpPr>
          <p:nvPr/>
        </p:nvSpPr>
        <p:spPr bwMode="auto">
          <a:xfrm>
            <a:off x="250825" y="4292600"/>
            <a:ext cx="4067175" cy="946150"/>
          </a:xfrm>
          <a:prstGeom prst="rect">
            <a:avLst/>
          </a:prstGeom>
          <a:noFill/>
          <a:ln w="9525">
            <a:noFill/>
            <a:miter lim="800000"/>
            <a:headEnd/>
            <a:tailEnd/>
          </a:ln>
        </p:spPr>
        <p:txBody>
          <a:bodyPr wrap="none">
            <a:spAutoFit/>
          </a:bodyPr>
          <a:lstStyle/>
          <a:p>
            <a:r>
              <a:rPr lang="en-US" altLang="zh-CN" sz="2800" b="1" dirty="0">
                <a:solidFill>
                  <a:srgbClr val="3333FF"/>
                </a:solidFill>
                <a:latin typeface="Times New Roman" pitchFamily="18" charset="0"/>
              </a:rPr>
              <a:t>Bound to the inner </a:t>
            </a:r>
          </a:p>
          <a:p>
            <a:r>
              <a:rPr lang="en-US" altLang="zh-CN" sz="2800" b="1" dirty="0">
                <a:solidFill>
                  <a:srgbClr val="3333FF"/>
                </a:solidFill>
                <a:latin typeface="Times New Roman" pitchFamily="18" charset="0"/>
              </a:rPr>
              <a:t>mitochondrial membrane</a:t>
            </a:r>
          </a:p>
        </p:txBody>
      </p:sp>
      <p:pic>
        <p:nvPicPr>
          <p:cNvPr id="50179" name="Picture 4"/>
          <p:cNvPicPr>
            <a:picLocks noChangeAspect="1" noChangeArrowheads="1"/>
          </p:cNvPicPr>
          <p:nvPr/>
        </p:nvPicPr>
        <p:blipFill>
          <a:blip r:embed="rId3"/>
          <a:srcRect/>
          <a:stretch>
            <a:fillRect/>
          </a:stretch>
        </p:blipFill>
        <p:spPr bwMode="auto">
          <a:xfrm>
            <a:off x="4932363" y="692150"/>
            <a:ext cx="3905250" cy="4418013"/>
          </a:xfrm>
          <a:prstGeom prst="rect">
            <a:avLst/>
          </a:prstGeom>
          <a:noFill/>
          <a:ln w="9525">
            <a:noFill/>
            <a:miter lim="800000"/>
            <a:headEnd/>
            <a:tailEnd/>
          </a:ln>
        </p:spPr>
      </p:pic>
      <p:pic>
        <p:nvPicPr>
          <p:cNvPr id="50180" name="Picture 5"/>
          <p:cNvPicPr>
            <a:picLocks noChangeAspect="1" noChangeArrowheads="1"/>
          </p:cNvPicPr>
          <p:nvPr/>
        </p:nvPicPr>
        <p:blipFill>
          <a:blip r:embed="rId4"/>
          <a:srcRect/>
          <a:stretch>
            <a:fillRect/>
          </a:stretch>
        </p:blipFill>
        <p:spPr bwMode="auto">
          <a:xfrm>
            <a:off x="0" y="260350"/>
            <a:ext cx="4641850" cy="3746500"/>
          </a:xfrm>
          <a:prstGeom prst="rect">
            <a:avLst/>
          </a:prstGeom>
          <a:noFill/>
          <a:ln w="9525">
            <a:noFill/>
            <a:miter lim="800000"/>
            <a:headEnd/>
            <a:tailEnd/>
          </a:ln>
        </p:spPr>
      </p:pic>
      <p:sp>
        <p:nvSpPr>
          <p:cNvPr id="50181" name="Rectangle 6"/>
          <p:cNvSpPr>
            <a:spLocks noChangeArrowheads="1"/>
          </p:cNvSpPr>
          <p:nvPr/>
        </p:nvSpPr>
        <p:spPr bwMode="auto">
          <a:xfrm>
            <a:off x="8101013" y="2636838"/>
            <a:ext cx="719137" cy="431800"/>
          </a:xfrm>
          <a:prstGeom prst="rect">
            <a:avLst/>
          </a:prstGeom>
          <a:noFill/>
          <a:ln w="28575">
            <a:solidFill>
              <a:srgbClr val="FF0000"/>
            </a:solidFill>
            <a:miter lim="800000"/>
            <a:headEnd/>
            <a:tailEnd/>
          </a:ln>
        </p:spPr>
        <p:txBody>
          <a:bodyPr wrap="none" anchor="ctr"/>
          <a:lstStyle/>
          <a:p>
            <a:pPr algn="ctr"/>
            <a:endParaRPr lang="zh-CN" altLang="zh-CN">
              <a:solidFill>
                <a:srgbClr val="FF0000"/>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476672"/>
            <a:ext cx="9144000" cy="1143000"/>
          </a:xfrm>
        </p:spPr>
        <p:txBody>
          <a:bodyPr/>
          <a:lstStyle/>
          <a:p>
            <a:pPr eaLnBrk="1" hangingPunct="1"/>
            <a:r>
              <a:rPr lang="en-US" altLang="zh-CN" b="1" dirty="0" smtClean="0">
                <a:solidFill>
                  <a:srgbClr val="3333FF"/>
                </a:solidFill>
                <a:latin typeface="Times New Roman" pitchFamily="18" charset="0"/>
              </a:rPr>
              <a:t>13. Acetyl-CoA in liver can be converted to ketone bodies when carbohydrate supply is not optimal</a:t>
            </a:r>
          </a:p>
        </p:txBody>
      </p:sp>
      <p:sp>
        <p:nvSpPr>
          <p:cNvPr id="51203" name="Rectangle 3"/>
          <p:cNvSpPr>
            <a:spLocks noGrp="1" noChangeArrowheads="1"/>
          </p:cNvSpPr>
          <p:nvPr>
            <p:ph type="body" idx="1"/>
          </p:nvPr>
        </p:nvSpPr>
        <p:spPr>
          <a:xfrm>
            <a:off x="0" y="2132856"/>
            <a:ext cx="9144000" cy="4114800"/>
          </a:xfrm>
        </p:spPr>
        <p:txBody>
          <a:bodyPr/>
          <a:lstStyle/>
          <a:p>
            <a:pPr eaLnBrk="1" hangingPunct="1">
              <a:lnSpc>
                <a:spcPct val="90000"/>
              </a:lnSpc>
            </a:pPr>
            <a:r>
              <a:rPr lang="en-US" altLang="zh-CN" sz="2800" b="1" dirty="0" smtClean="0">
                <a:latin typeface="Times New Roman" pitchFamily="18" charset="0"/>
              </a:rPr>
              <a:t>Under </a:t>
            </a:r>
            <a:r>
              <a:rPr lang="en-US" altLang="zh-CN" sz="2800" b="1" dirty="0" smtClean="0">
                <a:solidFill>
                  <a:srgbClr val="FF0000"/>
                </a:solidFill>
                <a:latin typeface="Times New Roman" pitchFamily="18" charset="0"/>
              </a:rPr>
              <a:t>fasting or diabetic</a:t>
            </a:r>
            <a:r>
              <a:rPr lang="en-US" altLang="zh-CN" sz="2800" b="1" dirty="0" smtClean="0">
                <a:latin typeface="Times New Roman" pitchFamily="18" charset="0"/>
              </a:rPr>
              <a:t> conditions, oxaloacetate concentration in hepatocyte will be low: the rate of glycolysis is low (thus the supply of precursors for replenishing oxaloacetate is cut off) and oxaloacetate is  siphoned off into gluconeogenesis (to maintain blood glucose level).</a:t>
            </a:r>
          </a:p>
          <a:p>
            <a:pPr eaLnBrk="1" hangingPunct="1">
              <a:lnSpc>
                <a:spcPct val="90000"/>
              </a:lnSpc>
            </a:pPr>
            <a:r>
              <a:rPr lang="en-US" altLang="zh-CN" sz="2800" b="1" dirty="0" smtClean="0">
                <a:latin typeface="Times New Roman" pitchFamily="18" charset="0"/>
              </a:rPr>
              <a:t>The acetyl-CoA generated from active fatty acid oxidation can not be oxidized via the citric acid cycle and will be converted to </a:t>
            </a:r>
            <a:r>
              <a:rPr lang="en-US" altLang="zh-CN" sz="2800" b="1" dirty="0" smtClean="0">
                <a:solidFill>
                  <a:srgbClr val="FF0000"/>
                </a:solidFill>
                <a:latin typeface="Times New Roman" pitchFamily="18" charset="0"/>
              </a:rPr>
              <a:t>acetoacetate</a:t>
            </a:r>
            <a:r>
              <a:rPr lang="en-US" altLang="zh-CN" sz="2800" b="1" dirty="0" smtClean="0">
                <a:latin typeface="Times New Roman" pitchFamily="18" charset="0"/>
              </a:rPr>
              <a:t>, </a:t>
            </a:r>
          </a:p>
          <a:p>
            <a:pPr eaLnBrk="1" hangingPunct="1">
              <a:lnSpc>
                <a:spcPct val="90000"/>
              </a:lnSpc>
              <a:buFontTx/>
              <a:buNone/>
            </a:pPr>
            <a:r>
              <a:rPr lang="en-US" altLang="zh-CN" sz="2800" b="1" dirty="0" smtClean="0">
                <a:solidFill>
                  <a:srgbClr val="FF0000"/>
                </a:solidFill>
                <a:latin typeface="Symbol" pitchFamily="18" charset="2"/>
              </a:rPr>
              <a:t>    b</a:t>
            </a:r>
            <a:r>
              <a:rPr lang="en-US" altLang="zh-CN" sz="2800" b="1" dirty="0" smtClean="0">
                <a:solidFill>
                  <a:srgbClr val="FF0000"/>
                </a:solidFill>
                <a:latin typeface="Times New Roman" pitchFamily="18" charset="0"/>
              </a:rPr>
              <a:t>-hydroxylbutyrate</a:t>
            </a:r>
            <a:r>
              <a:rPr lang="en-US" altLang="zh-CN" sz="2800" b="1" dirty="0" smtClean="0">
                <a:latin typeface="Times New Roman" pitchFamily="18" charset="0"/>
              </a:rPr>
              <a:t>, and </a:t>
            </a:r>
            <a:r>
              <a:rPr lang="en-US" altLang="zh-CN" sz="2800" b="1" dirty="0" smtClean="0">
                <a:solidFill>
                  <a:srgbClr val="FF0000"/>
                </a:solidFill>
                <a:latin typeface="Times New Roman" pitchFamily="18" charset="0"/>
              </a:rPr>
              <a:t>acetone</a:t>
            </a:r>
            <a:r>
              <a:rPr lang="en-US" altLang="zh-CN" sz="2800" b="1" dirty="0" smtClean="0">
                <a:latin typeface="Times New Roman" pitchFamily="18" charset="0"/>
              </a:rPr>
              <a:t> (i.e., the </a:t>
            </a:r>
            <a:r>
              <a:rPr lang="en-US" altLang="zh-CN" sz="2800" b="1" dirty="0" smtClean="0">
                <a:solidFill>
                  <a:srgbClr val="FF0000"/>
                </a:solidFill>
                <a:latin typeface="Times New Roman" pitchFamily="18" charset="0"/>
              </a:rPr>
              <a:t>ketone bodies, </a:t>
            </a:r>
            <a:r>
              <a:rPr lang="zh-CN" altLang="en-US" sz="2800" b="1" dirty="0" smtClean="0">
                <a:solidFill>
                  <a:srgbClr val="FF0000"/>
                </a:solidFill>
                <a:latin typeface="楷体" panose="02010609060101010101" pitchFamily="49" charset="-122"/>
                <a:ea typeface="楷体" panose="02010609060101010101" pitchFamily="49" charset="-122"/>
              </a:rPr>
              <a:t>酮体</a:t>
            </a:r>
            <a:r>
              <a:rPr lang="en-US" altLang="zh-CN" sz="2800" b="1" dirty="0" smtClean="0">
                <a:latin typeface="Times New Roman" pitchFamily="18" charset="0"/>
              </a:rPr>
              <a:t>)  in mitochondria for export to other tissues.</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0834" name="Picture 2" descr="figure_17_01"/>
          <p:cNvPicPr>
            <a:picLocks noChangeAspect="1" noChangeArrowheads="1"/>
          </p:cNvPicPr>
          <p:nvPr/>
        </p:nvPicPr>
        <p:blipFill>
          <a:blip r:embed="rId3" cstate="print"/>
          <a:srcRect/>
          <a:stretch>
            <a:fillRect/>
          </a:stretch>
        </p:blipFill>
        <p:spPr bwMode="auto">
          <a:xfrm>
            <a:off x="755576" y="260648"/>
            <a:ext cx="7765325" cy="5840611"/>
          </a:xfrm>
          <a:prstGeom prst="rect">
            <a:avLst/>
          </a:prstGeom>
          <a:noFill/>
          <a:ln w="9525">
            <a:noFill/>
            <a:miter lim="800000"/>
            <a:headEnd/>
            <a:tailEnd/>
          </a:ln>
          <a:effectLst/>
        </p:spPr>
      </p:pic>
      <p:sp>
        <p:nvSpPr>
          <p:cNvPr id="4" name="TextBox 3"/>
          <p:cNvSpPr txBox="1"/>
          <p:nvPr/>
        </p:nvSpPr>
        <p:spPr>
          <a:xfrm>
            <a:off x="465621" y="6021288"/>
            <a:ext cx="8345233" cy="1138773"/>
          </a:xfrm>
          <a:prstGeom prst="rect">
            <a:avLst/>
          </a:prstGeom>
          <a:noFill/>
        </p:spPr>
        <p:txBody>
          <a:bodyPr wrap="none" rtlCol="0">
            <a:spAutoFit/>
          </a:bodyPr>
          <a:lstStyle/>
          <a:p>
            <a:r>
              <a:rPr lang="en-US" altLang="zh-CN" sz="3600" b="1" dirty="0">
                <a:solidFill>
                  <a:srgbClr val="3333FF"/>
                </a:solidFill>
                <a:latin typeface="Times New Roman" pitchFamily="18" charset="0"/>
              </a:rPr>
              <a:t>Processing of dietary lipids in vertebrates</a:t>
            </a:r>
          </a:p>
          <a:p>
            <a:endParaRPr lang="zh-CN" altLang="en-US" sz="3200" b="1" dirty="0">
              <a:solidFill>
                <a:srgbClr val="0000CC"/>
              </a:solidFill>
              <a:latin typeface="Times New Roman" pitchFamily="18" charset="0"/>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ext Box 3"/>
          <p:cNvSpPr txBox="1">
            <a:spLocks noChangeArrowheads="1"/>
          </p:cNvSpPr>
          <p:nvPr/>
        </p:nvSpPr>
        <p:spPr bwMode="auto">
          <a:xfrm>
            <a:off x="663575" y="6207125"/>
            <a:ext cx="7643813" cy="519113"/>
          </a:xfrm>
          <a:prstGeom prst="rect">
            <a:avLst/>
          </a:prstGeom>
          <a:noFill/>
          <a:ln w="9525">
            <a:noFill/>
            <a:miter lim="800000"/>
            <a:headEnd/>
            <a:tailEnd/>
          </a:ln>
        </p:spPr>
        <p:txBody>
          <a:bodyPr wrap="none">
            <a:spAutoFit/>
          </a:bodyPr>
          <a:lstStyle/>
          <a:p>
            <a:r>
              <a:rPr lang="en-US" altLang="zh-CN" sz="2800" b="1" dirty="0">
                <a:solidFill>
                  <a:srgbClr val="3333FF"/>
                </a:solidFill>
                <a:latin typeface="Times New Roman" pitchFamily="18" charset="0"/>
              </a:rPr>
              <a:t>Ketone body formation and export from the liver</a:t>
            </a:r>
          </a:p>
        </p:txBody>
      </p:sp>
      <p:pic>
        <p:nvPicPr>
          <p:cNvPr id="52227" name="Picture 4"/>
          <p:cNvPicPr>
            <a:picLocks noChangeAspect="1" noChangeArrowheads="1"/>
          </p:cNvPicPr>
          <p:nvPr/>
        </p:nvPicPr>
        <p:blipFill>
          <a:blip r:embed="rId3"/>
          <a:srcRect/>
          <a:stretch>
            <a:fillRect/>
          </a:stretch>
        </p:blipFill>
        <p:spPr bwMode="auto">
          <a:xfrm>
            <a:off x="1763713" y="188913"/>
            <a:ext cx="5627687" cy="6097587"/>
          </a:xfrm>
          <a:prstGeom prst="rect">
            <a:avLst/>
          </a:prstGeom>
          <a:noFill/>
          <a:ln w="9525">
            <a:noFill/>
            <a:miter lim="800000"/>
            <a:headEnd/>
            <a:tailEnd/>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0" name="Picture 2"/>
          <p:cNvPicPr>
            <a:picLocks noChangeAspect="1" noChangeArrowheads="1"/>
          </p:cNvPicPr>
          <p:nvPr/>
        </p:nvPicPr>
        <p:blipFill>
          <a:blip r:embed="rId2"/>
          <a:srcRect/>
          <a:stretch>
            <a:fillRect/>
          </a:stretch>
        </p:blipFill>
        <p:spPr bwMode="auto">
          <a:xfrm>
            <a:off x="2620963" y="415925"/>
            <a:ext cx="3902075" cy="6024563"/>
          </a:xfrm>
          <a:prstGeom prst="rect">
            <a:avLst/>
          </a:prstGeom>
          <a:noFill/>
          <a:ln w="9525">
            <a:noFill/>
            <a:miter lim="800000"/>
            <a:headEnd/>
            <a:tailEnd/>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ext Box 3"/>
          <p:cNvSpPr txBox="1">
            <a:spLocks noChangeArrowheads="1"/>
          </p:cNvSpPr>
          <p:nvPr/>
        </p:nvSpPr>
        <p:spPr bwMode="auto">
          <a:xfrm>
            <a:off x="684213" y="6278563"/>
            <a:ext cx="7935912" cy="579437"/>
          </a:xfrm>
          <a:prstGeom prst="rect">
            <a:avLst/>
          </a:prstGeom>
          <a:noFill/>
          <a:ln w="9525">
            <a:noFill/>
            <a:miter lim="800000"/>
            <a:headEnd/>
            <a:tailEnd/>
          </a:ln>
        </p:spPr>
        <p:txBody>
          <a:bodyPr wrap="none">
            <a:spAutoFit/>
          </a:bodyPr>
          <a:lstStyle/>
          <a:p>
            <a:r>
              <a:rPr lang="en-US" altLang="zh-CN" sz="3200" b="1" dirty="0">
                <a:solidFill>
                  <a:srgbClr val="3333FF"/>
                </a:solidFill>
                <a:latin typeface="Times New Roman" pitchFamily="18" charset="0"/>
              </a:rPr>
              <a:t>Formation of ketone bodies from acetyl-CoA</a:t>
            </a:r>
          </a:p>
        </p:txBody>
      </p:sp>
      <p:pic>
        <p:nvPicPr>
          <p:cNvPr id="54275" name="Picture 7"/>
          <p:cNvPicPr>
            <a:picLocks noChangeAspect="1" noChangeArrowheads="1"/>
          </p:cNvPicPr>
          <p:nvPr/>
        </p:nvPicPr>
        <p:blipFill>
          <a:blip r:embed="rId3"/>
          <a:srcRect/>
          <a:stretch>
            <a:fillRect/>
          </a:stretch>
        </p:blipFill>
        <p:spPr bwMode="auto">
          <a:xfrm>
            <a:off x="2700338" y="188913"/>
            <a:ext cx="3451225" cy="6097587"/>
          </a:xfrm>
          <a:prstGeom prst="rect">
            <a:avLst/>
          </a:prstGeom>
          <a:noFill/>
          <a:ln w="9525">
            <a:noFill/>
            <a:miter lim="800000"/>
            <a:headEnd/>
            <a:tailEnd/>
          </a:ln>
        </p:spPr>
      </p:pic>
      <p:sp>
        <p:nvSpPr>
          <p:cNvPr id="54276" name="Line 8"/>
          <p:cNvSpPr>
            <a:spLocks noChangeShapeType="1"/>
          </p:cNvSpPr>
          <p:nvPr/>
        </p:nvSpPr>
        <p:spPr bwMode="auto">
          <a:xfrm>
            <a:off x="3851275" y="4724400"/>
            <a:ext cx="720725" cy="0"/>
          </a:xfrm>
          <a:prstGeom prst="line">
            <a:avLst/>
          </a:prstGeom>
          <a:noFill/>
          <a:ln w="38100">
            <a:solidFill>
              <a:srgbClr val="FF0000"/>
            </a:solidFill>
            <a:round/>
            <a:headEnd/>
            <a:tailEnd/>
          </a:ln>
        </p:spPr>
        <p:txBody>
          <a:bodyPr wrap="none"/>
          <a:lstStyle/>
          <a:p>
            <a:endParaRPr lang="zh-CN" altLang="en-US"/>
          </a:p>
        </p:txBody>
      </p:sp>
      <p:sp>
        <p:nvSpPr>
          <p:cNvPr id="54277" name="Line 9"/>
          <p:cNvSpPr>
            <a:spLocks noChangeShapeType="1"/>
          </p:cNvSpPr>
          <p:nvPr/>
        </p:nvSpPr>
        <p:spPr bwMode="auto">
          <a:xfrm>
            <a:off x="2916238" y="6237288"/>
            <a:ext cx="647700" cy="0"/>
          </a:xfrm>
          <a:prstGeom prst="line">
            <a:avLst/>
          </a:prstGeom>
          <a:noFill/>
          <a:ln w="38100">
            <a:solidFill>
              <a:srgbClr val="FF0000"/>
            </a:solidFill>
            <a:round/>
            <a:headEnd/>
            <a:tailEnd/>
          </a:ln>
        </p:spPr>
        <p:txBody>
          <a:bodyPr wrap="none"/>
          <a:lstStyle/>
          <a:p>
            <a:endParaRPr lang="zh-CN" altLang="en-US"/>
          </a:p>
        </p:txBody>
      </p:sp>
      <p:sp>
        <p:nvSpPr>
          <p:cNvPr id="54278" name="Line 10"/>
          <p:cNvSpPr>
            <a:spLocks noChangeShapeType="1"/>
          </p:cNvSpPr>
          <p:nvPr/>
        </p:nvSpPr>
        <p:spPr bwMode="auto">
          <a:xfrm>
            <a:off x="4427538" y="6237288"/>
            <a:ext cx="1439862" cy="0"/>
          </a:xfrm>
          <a:prstGeom prst="line">
            <a:avLst/>
          </a:prstGeom>
          <a:noFill/>
          <a:ln w="38100">
            <a:solidFill>
              <a:srgbClr val="FF0000"/>
            </a:solidFill>
            <a:round/>
            <a:headEnd/>
            <a:tailEnd/>
          </a:ln>
        </p:spPr>
        <p:txBody>
          <a:bodyPr wrap="none"/>
          <a:lstStyle/>
          <a:p>
            <a:endParaRPr lang="zh-CN" alt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0" y="243063"/>
            <a:ext cx="9144000" cy="1295400"/>
          </a:xfrm>
        </p:spPr>
        <p:txBody>
          <a:bodyPr/>
          <a:lstStyle/>
          <a:p>
            <a:pPr eaLnBrk="1" hangingPunct="1"/>
            <a:r>
              <a:rPr lang="en-US" altLang="zh-CN" b="1" dirty="0" smtClean="0">
                <a:solidFill>
                  <a:srgbClr val="3333FF"/>
                </a:solidFill>
                <a:latin typeface="Times New Roman" pitchFamily="18" charset="0"/>
              </a:rPr>
              <a:t>14. Ketone bodies are converted back to acetyl-CoA in extrahepatic tissues</a:t>
            </a:r>
          </a:p>
        </p:txBody>
      </p:sp>
      <p:sp>
        <p:nvSpPr>
          <p:cNvPr id="55299" name="Rectangle 3"/>
          <p:cNvSpPr>
            <a:spLocks noGrp="1" noChangeArrowheads="1"/>
          </p:cNvSpPr>
          <p:nvPr>
            <p:ph type="body" idx="1"/>
          </p:nvPr>
        </p:nvSpPr>
        <p:spPr>
          <a:xfrm>
            <a:off x="0" y="1844824"/>
            <a:ext cx="9144000" cy="4114800"/>
          </a:xfrm>
        </p:spPr>
        <p:txBody>
          <a:bodyPr/>
          <a:lstStyle/>
          <a:p>
            <a:pPr eaLnBrk="1" hangingPunct="1">
              <a:lnSpc>
                <a:spcPct val="90000"/>
              </a:lnSpc>
            </a:pPr>
            <a:r>
              <a:rPr lang="en-US" altLang="zh-CN" sz="2800" b="1" dirty="0" smtClean="0">
                <a:latin typeface="Times New Roman" pitchFamily="18" charset="0"/>
              </a:rPr>
              <a:t>D-</a:t>
            </a:r>
            <a:r>
              <a:rPr lang="en-US" altLang="zh-CN" sz="2800" b="1" dirty="0" smtClean="0">
                <a:latin typeface="Symbol" pitchFamily="18" charset="2"/>
              </a:rPr>
              <a:t>b</a:t>
            </a:r>
            <a:r>
              <a:rPr lang="en-US" altLang="zh-CN" sz="2800" b="1" dirty="0" smtClean="0">
                <a:latin typeface="Times New Roman" pitchFamily="18" charset="0"/>
              </a:rPr>
              <a:t>-hydroxylbutyrate is reoxidized to acetoacetate (catalyzed by the dehydrogenase).</a:t>
            </a:r>
          </a:p>
          <a:p>
            <a:pPr eaLnBrk="1" hangingPunct="1">
              <a:lnSpc>
                <a:spcPct val="90000"/>
              </a:lnSpc>
            </a:pPr>
            <a:r>
              <a:rPr lang="en-US" altLang="zh-CN" sz="2800" b="1" dirty="0" smtClean="0">
                <a:latin typeface="Times New Roman" pitchFamily="18" charset="0"/>
              </a:rPr>
              <a:t>Acetoacetate is then converted to acetoacetyl-CoA using </a:t>
            </a:r>
            <a:r>
              <a:rPr lang="en-US" altLang="zh-CN" sz="2800" b="1" dirty="0" smtClean="0">
                <a:solidFill>
                  <a:srgbClr val="FF0000"/>
                </a:solidFill>
                <a:latin typeface="Times New Roman" pitchFamily="18" charset="0"/>
              </a:rPr>
              <a:t>succinyl-CoA</a:t>
            </a:r>
            <a:r>
              <a:rPr lang="en-US" altLang="zh-CN" sz="2800" b="1" dirty="0" smtClean="0">
                <a:latin typeface="Times New Roman" pitchFamily="18" charset="0"/>
              </a:rPr>
              <a:t> (catalyzed by </a:t>
            </a:r>
            <a:r>
              <a:rPr lang="en-US" altLang="zh-CN" sz="2800" b="1" dirty="0" smtClean="0">
                <a:solidFill>
                  <a:srgbClr val="FF0000"/>
                </a:solidFill>
                <a:latin typeface="Symbol" pitchFamily="18" charset="2"/>
              </a:rPr>
              <a:t>b</a:t>
            </a:r>
            <a:r>
              <a:rPr lang="en-US" altLang="zh-CN" sz="2800" b="1" dirty="0" smtClean="0">
                <a:solidFill>
                  <a:srgbClr val="FF0000"/>
                </a:solidFill>
                <a:latin typeface="Times New Roman" pitchFamily="18" charset="0"/>
              </a:rPr>
              <a:t>-ketoacyl-CoA transferase</a:t>
            </a:r>
            <a:r>
              <a:rPr lang="en-US" altLang="zh-CN" sz="2800" b="1" dirty="0" smtClean="0">
                <a:latin typeface="Times New Roman" pitchFamily="18" charset="0"/>
              </a:rPr>
              <a:t>).</a:t>
            </a:r>
          </a:p>
          <a:p>
            <a:pPr eaLnBrk="1" hangingPunct="1">
              <a:lnSpc>
                <a:spcPct val="90000"/>
              </a:lnSpc>
            </a:pPr>
            <a:r>
              <a:rPr lang="en-US" altLang="zh-CN" sz="2800" b="1" dirty="0" smtClean="0">
                <a:latin typeface="Times New Roman" pitchFamily="18" charset="0"/>
              </a:rPr>
              <a:t>Acetoacetyl-CoA is cleaved to two acetyl-CoA (again catalyzed by thiolase).</a:t>
            </a:r>
          </a:p>
          <a:p>
            <a:pPr eaLnBrk="1" hangingPunct="1">
              <a:lnSpc>
                <a:spcPct val="90000"/>
              </a:lnSpc>
            </a:pPr>
            <a:r>
              <a:rPr lang="en-US" altLang="zh-CN" sz="2800" b="1" dirty="0" smtClean="0">
                <a:latin typeface="Times New Roman" pitchFamily="18" charset="0"/>
              </a:rPr>
              <a:t>Heart, skeletal muscle and the renal cortex use acetoacetate in preference to glucose.</a:t>
            </a:r>
          </a:p>
          <a:p>
            <a:pPr eaLnBrk="1" hangingPunct="1">
              <a:lnSpc>
                <a:spcPct val="90000"/>
              </a:lnSpc>
            </a:pPr>
            <a:r>
              <a:rPr lang="en-US" altLang="zh-CN" sz="2800" b="1" dirty="0" smtClean="0">
                <a:latin typeface="Times New Roman" pitchFamily="18" charset="0"/>
              </a:rPr>
              <a:t>The brain adapts to the utilization of acetoacetate during starvation and diabetes.</a:t>
            </a:r>
          </a:p>
        </p:txBody>
      </p:sp>
    </p:spTree>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ext Box 4"/>
          <p:cNvSpPr txBox="1">
            <a:spLocks noChangeArrowheads="1"/>
          </p:cNvSpPr>
          <p:nvPr/>
        </p:nvSpPr>
        <p:spPr bwMode="auto">
          <a:xfrm>
            <a:off x="414098" y="6165304"/>
            <a:ext cx="8470900" cy="457200"/>
          </a:xfrm>
          <a:prstGeom prst="rect">
            <a:avLst/>
          </a:prstGeom>
          <a:noFill/>
          <a:ln w="9525">
            <a:noFill/>
            <a:miter lim="800000"/>
            <a:headEnd/>
            <a:tailEnd/>
          </a:ln>
        </p:spPr>
        <p:txBody>
          <a:bodyPr wrap="none">
            <a:spAutoFit/>
          </a:bodyPr>
          <a:lstStyle/>
          <a:p>
            <a:r>
              <a:rPr lang="en-US" altLang="zh-CN" sz="2400" b="1" dirty="0">
                <a:solidFill>
                  <a:srgbClr val="3333FF"/>
                </a:solidFill>
                <a:latin typeface="Symbol" pitchFamily="18" charset="2"/>
              </a:rPr>
              <a:t>b</a:t>
            </a:r>
            <a:r>
              <a:rPr lang="en-US" altLang="zh-CN" sz="2400" b="1" dirty="0">
                <a:solidFill>
                  <a:srgbClr val="3333FF"/>
                </a:solidFill>
                <a:latin typeface="Times New Roman" pitchFamily="18" charset="0"/>
              </a:rPr>
              <a:t>-Hydroxybutyrate can be used as a fuel by extrahepatic tissues</a:t>
            </a:r>
          </a:p>
        </p:txBody>
      </p:sp>
      <p:pic>
        <p:nvPicPr>
          <p:cNvPr id="56323" name="Picture 5"/>
          <p:cNvPicPr>
            <a:picLocks noChangeAspect="1" noChangeArrowheads="1"/>
          </p:cNvPicPr>
          <p:nvPr/>
        </p:nvPicPr>
        <p:blipFill>
          <a:blip r:embed="rId3"/>
          <a:srcRect/>
          <a:stretch>
            <a:fillRect/>
          </a:stretch>
        </p:blipFill>
        <p:spPr bwMode="auto">
          <a:xfrm>
            <a:off x="1835150" y="0"/>
            <a:ext cx="5462588" cy="6097588"/>
          </a:xfrm>
          <a:prstGeom prst="rect">
            <a:avLst/>
          </a:prstGeom>
          <a:noFill/>
          <a:ln w="9525">
            <a:noFill/>
            <a:miter lim="800000"/>
            <a:headEnd/>
            <a:tailEnd/>
          </a:ln>
        </p:spPr>
      </p:pic>
      <p:pic>
        <p:nvPicPr>
          <p:cNvPr id="56324" name="Picture 5"/>
          <p:cNvPicPr>
            <a:picLocks noChangeAspect="1" noChangeArrowheads="1"/>
          </p:cNvPicPr>
          <p:nvPr/>
        </p:nvPicPr>
        <p:blipFill>
          <a:blip r:embed="rId3"/>
          <a:srcRect/>
          <a:stretch>
            <a:fillRect/>
          </a:stretch>
        </p:blipFill>
        <p:spPr bwMode="auto">
          <a:xfrm>
            <a:off x="1835150" y="0"/>
            <a:ext cx="5462588" cy="6097588"/>
          </a:xfrm>
          <a:prstGeom prst="rect">
            <a:avLst/>
          </a:prstGeom>
          <a:noFill/>
          <a:ln w="9525">
            <a:noFill/>
            <a:miter lim="800000"/>
            <a:headEnd/>
            <a:tailEnd/>
          </a:ln>
        </p:spPr>
      </p:pic>
      <p:cxnSp>
        <p:nvCxnSpPr>
          <p:cNvPr id="56325" name="直接箭头连接符 4"/>
          <p:cNvCxnSpPr>
            <a:cxnSpLocks noChangeShapeType="1"/>
          </p:cNvCxnSpPr>
          <p:nvPr/>
        </p:nvCxnSpPr>
        <p:spPr bwMode="auto">
          <a:xfrm rot="10800000">
            <a:off x="1835150" y="2997200"/>
            <a:ext cx="719138" cy="1588"/>
          </a:xfrm>
          <a:prstGeom prst="straightConnector1">
            <a:avLst/>
          </a:prstGeom>
          <a:noFill/>
          <a:ln w="38100" algn="ctr">
            <a:solidFill>
              <a:srgbClr val="FF0000"/>
            </a:solidFill>
            <a:round/>
            <a:headEnd/>
            <a:tailEnd type="arrow" w="med" len="med"/>
          </a:ln>
        </p:spPr>
      </p:cxnSp>
      <p:sp>
        <p:nvSpPr>
          <p:cNvPr id="56326" name="TextBox 5"/>
          <p:cNvSpPr txBox="1">
            <a:spLocks noChangeArrowheads="1"/>
          </p:cNvSpPr>
          <p:nvPr/>
        </p:nvSpPr>
        <p:spPr bwMode="auto">
          <a:xfrm>
            <a:off x="395288" y="2636838"/>
            <a:ext cx="1385887" cy="646112"/>
          </a:xfrm>
          <a:prstGeom prst="rect">
            <a:avLst/>
          </a:prstGeom>
          <a:noFill/>
          <a:ln w="38100">
            <a:solidFill>
              <a:srgbClr val="FF3300"/>
            </a:solidFill>
            <a:miter lim="800000"/>
            <a:headEnd/>
            <a:tailEnd/>
          </a:ln>
        </p:spPr>
        <p:txBody>
          <a:bodyPr wrap="none">
            <a:spAutoFit/>
          </a:bodyPr>
          <a:lstStyle/>
          <a:p>
            <a:pPr algn="ctr"/>
            <a:r>
              <a:rPr lang="en-US" altLang="zh-CN" b="1" dirty="0">
                <a:latin typeface="Times New Roman" pitchFamily="18" charset="0"/>
                <a:cs typeface="Times New Roman" pitchFamily="18" charset="0"/>
              </a:rPr>
              <a:t>Not present </a:t>
            </a:r>
          </a:p>
          <a:p>
            <a:pPr algn="ctr"/>
            <a:r>
              <a:rPr lang="en-US" altLang="zh-CN" b="1" dirty="0">
                <a:latin typeface="Times New Roman" pitchFamily="18" charset="0"/>
                <a:cs typeface="Times New Roman" pitchFamily="18" charset="0"/>
              </a:rPr>
              <a:t>in liver</a:t>
            </a:r>
            <a:endParaRPr lang="zh-CN" altLang="en-US" b="1">
              <a:latin typeface="Times New Roman" pitchFamily="18" charset="0"/>
              <a:cs typeface="Times New Roman" pitchFamily="18" charset="0"/>
            </a:endParaRPr>
          </a:p>
        </p:txBody>
      </p:sp>
      <p:cxnSp>
        <p:nvCxnSpPr>
          <p:cNvPr id="3" name="直接连接符 2"/>
          <p:cNvCxnSpPr/>
          <p:nvPr/>
        </p:nvCxnSpPr>
        <p:spPr bwMode="auto">
          <a:xfrm>
            <a:off x="5148064" y="2348880"/>
            <a:ext cx="1440160" cy="0"/>
          </a:xfrm>
          <a:prstGeom prst="line">
            <a:avLst/>
          </a:prstGeom>
          <a:solidFill>
            <a:schemeClr val="accent1"/>
          </a:solidFill>
          <a:ln w="38100" cap="flat" cmpd="sng" algn="ctr">
            <a:solidFill>
              <a:srgbClr val="3333FF"/>
            </a:solidFill>
            <a:prstDash val="solid"/>
            <a:round/>
            <a:headEnd type="none" w="med" len="med"/>
            <a:tailEnd type="none" w="med" len="med"/>
          </a:ln>
          <a:effec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6326"/>
                                        </p:tgtEl>
                                        <p:attrNameLst>
                                          <p:attrName>style.visibility</p:attrName>
                                        </p:attrNameLst>
                                      </p:cBhvr>
                                      <p:to>
                                        <p:strVal val="visible"/>
                                      </p:to>
                                    </p:set>
                                    <p:animEffect transition="in" filter="fade">
                                      <p:cBhvr>
                                        <p:cTn id="14" dur="1000"/>
                                        <p:tgtEl>
                                          <p:spTgt spid="56326"/>
                                        </p:tgtEl>
                                      </p:cBhvr>
                                    </p:animEffect>
                                    <p:anim calcmode="lin" valueType="num">
                                      <p:cBhvr>
                                        <p:cTn id="15" dur="1000" fill="hold"/>
                                        <p:tgtEl>
                                          <p:spTgt spid="56326"/>
                                        </p:tgtEl>
                                        <p:attrNameLst>
                                          <p:attrName>ppt_x</p:attrName>
                                        </p:attrNameLst>
                                      </p:cBhvr>
                                      <p:tavLst>
                                        <p:tav tm="0">
                                          <p:val>
                                            <p:strVal val="#ppt_x"/>
                                          </p:val>
                                        </p:tav>
                                        <p:tav tm="100000">
                                          <p:val>
                                            <p:strVal val="#ppt_x"/>
                                          </p:val>
                                        </p:tav>
                                      </p:tavLst>
                                    </p:anim>
                                    <p:anim calcmode="lin" valueType="num">
                                      <p:cBhvr>
                                        <p:cTn id="16" dur="1000" fill="hold"/>
                                        <p:tgtEl>
                                          <p:spTgt spid="56326"/>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56325"/>
                                        </p:tgtEl>
                                        <p:attrNameLst>
                                          <p:attrName>style.visibility</p:attrName>
                                        </p:attrNameLst>
                                      </p:cBhvr>
                                      <p:to>
                                        <p:strVal val="visible"/>
                                      </p:to>
                                    </p:set>
                                    <p:animEffect transition="in" filter="fade">
                                      <p:cBhvr>
                                        <p:cTn id="19" dur="1000"/>
                                        <p:tgtEl>
                                          <p:spTgt spid="56325"/>
                                        </p:tgtEl>
                                      </p:cBhvr>
                                    </p:animEffect>
                                    <p:anim calcmode="lin" valueType="num">
                                      <p:cBhvr>
                                        <p:cTn id="20" dur="1000" fill="hold"/>
                                        <p:tgtEl>
                                          <p:spTgt spid="56325"/>
                                        </p:tgtEl>
                                        <p:attrNameLst>
                                          <p:attrName>ppt_x</p:attrName>
                                        </p:attrNameLst>
                                      </p:cBhvr>
                                      <p:tavLst>
                                        <p:tav tm="0">
                                          <p:val>
                                            <p:strVal val="#ppt_x"/>
                                          </p:val>
                                        </p:tav>
                                        <p:tav tm="100000">
                                          <p:val>
                                            <p:strVal val="#ppt_x"/>
                                          </p:val>
                                        </p:tav>
                                      </p:tavLst>
                                    </p:anim>
                                    <p:anim calcmode="lin" valueType="num">
                                      <p:cBhvr>
                                        <p:cTn id="21" dur="1000" fill="hold"/>
                                        <p:tgtEl>
                                          <p:spTgt spid="563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326"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6" name="Picture 2"/>
          <p:cNvPicPr>
            <a:picLocks noChangeAspect="1" noChangeArrowheads="1"/>
          </p:cNvPicPr>
          <p:nvPr/>
        </p:nvPicPr>
        <p:blipFill>
          <a:blip r:embed="rId3"/>
          <a:srcRect/>
          <a:stretch>
            <a:fillRect/>
          </a:stretch>
        </p:blipFill>
        <p:spPr bwMode="auto">
          <a:xfrm>
            <a:off x="827088" y="620713"/>
            <a:ext cx="7426325" cy="4859337"/>
          </a:xfrm>
          <a:prstGeom prst="rect">
            <a:avLst/>
          </a:prstGeom>
          <a:noFill/>
          <a:ln w="9525">
            <a:noFill/>
            <a:miter lim="800000"/>
            <a:headEnd/>
            <a:tailEnd/>
          </a:ln>
        </p:spPr>
      </p:pic>
      <p:sp>
        <p:nvSpPr>
          <p:cNvPr id="57347" name="Text Box 3"/>
          <p:cNvSpPr txBox="1">
            <a:spLocks noChangeArrowheads="1"/>
          </p:cNvSpPr>
          <p:nvPr/>
        </p:nvSpPr>
        <p:spPr bwMode="auto">
          <a:xfrm>
            <a:off x="395288" y="5373688"/>
            <a:ext cx="7940675" cy="1373187"/>
          </a:xfrm>
          <a:prstGeom prst="rect">
            <a:avLst/>
          </a:prstGeom>
          <a:noFill/>
          <a:ln w="9525">
            <a:noFill/>
            <a:miter lim="800000"/>
            <a:headEnd/>
            <a:tailEnd/>
          </a:ln>
        </p:spPr>
        <p:txBody>
          <a:bodyPr>
            <a:spAutoFit/>
          </a:bodyPr>
          <a:lstStyle/>
          <a:p>
            <a:pPr algn="ctr"/>
            <a:r>
              <a:rPr lang="en-US" altLang="zh-CN" sz="2800" b="1" dirty="0">
                <a:latin typeface="Times New Roman" pitchFamily="18" charset="0"/>
              </a:rPr>
              <a:t>Overproduction of ketone bodies in uncontrolled diabetes or severely reduced calorie intake can</a:t>
            </a:r>
          </a:p>
          <a:p>
            <a:pPr algn="ctr"/>
            <a:r>
              <a:rPr lang="en-US" altLang="zh-CN" sz="2800" b="1" dirty="0">
                <a:latin typeface="Times New Roman" pitchFamily="18" charset="0"/>
              </a:rPr>
              <a:t>lead to </a:t>
            </a:r>
            <a:r>
              <a:rPr lang="en-US" altLang="zh-CN" sz="2800" b="1" dirty="0">
                <a:solidFill>
                  <a:srgbClr val="FF0000"/>
                </a:solidFill>
                <a:latin typeface="Times New Roman" pitchFamily="18" charset="0"/>
              </a:rPr>
              <a:t>acidosis </a:t>
            </a:r>
            <a:r>
              <a:rPr lang="en-US" altLang="zh-CN" sz="2800" b="1" dirty="0">
                <a:latin typeface="Times New Roman" pitchFamily="18" charset="0"/>
              </a:rPr>
              <a:t>and </a:t>
            </a:r>
            <a:r>
              <a:rPr lang="en-US" altLang="zh-CN" sz="2800" b="1" dirty="0">
                <a:solidFill>
                  <a:srgbClr val="FF0000"/>
                </a:solidFill>
                <a:latin typeface="Times New Roman" pitchFamily="18" charset="0"/>
              </a:rPr>
              <a:t>ketosis</a:t>
            </a:r>
            <a:r>
              <a:rPr lang="en-US" altLang="zh-CN" sz="2800" b="1" dirty="0">
                <a:latin typeface="Times New Roman" pitchFamily="18" charset="0"/>
              </a:rPr>
              <a:t>.</a:t>
            </a: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a:xfrm>
            <a:off x="714375" y="500063"/>
            <a:ext cx="7772400" cy="1143000"/>
          </a:xfrm>
        </p:spPr>
        <p:txBody>
          <a:bodyPr/>
          <a:lstStyle/>
          <a:p>
            <a:pPr eaLnBrk="1" hangingPunct="1"/>
            <a:r>
              <a:rPr lang="en-US" altLang="zh-CN" sz="6600" b="1" dirty="0" smtClean="0">
                <a:solidFill>
                  <a:srgbClr val="3333FF"/>
                </a:solidFill>
                <a:latin typeface="Times New Roman" pitchFamily="18" charset="0"/>
              </a:rPr>
              <a:t>Keywords</a:t>
            </a:r>
          </a:p>
        </p:txBody>
      </p:sp>
      <p:sp>
        <p:nvSpPr>
          <p:cNvPr id="58371" name="Rectangle 3"/>
          <p:cNvSpPr>
            <a:spLocks noGrp="1" noChangeArrowheads="1"/>
          </p:cNvSpPr>
          <p:nvPr>
            <p:ph type="body" idx="1"/>
          </p:nvPr>
        </p:nvSpPr>
        <p:spPr>
          <a:xfrm>
            <a:off x="285750" y="1928813"/>
            <a:ext cx="8286750" cy="4071937"/>
          </a:xfrm>
        </p:spPr>
        <p:txBody>
          <a:bodyPr/>
          <a:lstStyle/>
          <a:p>
            <a:pPr eaLnBrk="1" hangingPunct="1"/>
            <a:r>
              <a:rPr lang="en-US" altLang="zh-CN" b="1" dirty="0" smtClean="0">
                <a:latin typeface="Times New Roman" pitchFamily="18" charset="0"/>
              </a:rPr>
              <a:t>Activation and transport of fatty acids</a:t>
            </a:r>
          </a:p>
          <a:p>
            <a:pPr eaLnBrk="1" hangingPunct="1"/>
            <a:r>
              <a:rPr lang="en-US" altLang="zh-CN" b="1" dirty="0" smtClean="0">
                <a:latin typeface="Times New Roman" pitchFamily="18" charset="0"/>
                <a:cs typeface="Times New Roman" pitchFamily="18" charset="0"/>
              </a:rPr>
              <a:t> </a:t>
            </a:r>
            <a:r>
              <a:rPr lang="en-US" altLang="zh-CN" b="1" dirty="0" smtClean="0">
                <a:latin typeface="Symbol" pitchFamily="18" charset="2"/>
              </a:rPr>
              <a:t>b</a:t>
            </a:r>
            <a:r>
              <a:rPr lang="en-US" altLang="zh-CN" b="1" dirty="0" smtClean="0">
                <a:latin typeface="Times New Roman" pitchFamily="18" charset="0"/>
              </a:rPr>
              <a:t>-oxidation --- reaction and regulation</a:t>
            </a:r>
          </a:p>
          <a:p>
            <a:pPr eaLnBrk="1" hangingPunct="1"/>
            <a:r>
              <a:rPr lang="en-US" altLang="zh-CN" b="1" dirty="0" smtClean="0">
                <a:latin typeface="Times New Roman" pitchFamily="18" charset="0"/>
              </a:rPr>
              <a:t>Ketone bodies</a:t>
            </a:r>
          </a:p>
          <a:p>
            <a:pPr eaLnBrk="1" hangingPunct="1"/>
            <a:endParaRPr lang="en-US" altLang="zh-CN" b="1" dirty="0" smtClean="0">
              <a:latin typeface="Times New Roman" pitchFamily="18" charset="0"/>
            </a:endParaRPr>
          </a:p>
        </p:txBody>
      </p:sp>
    </p:spTree>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a:xfrm>
            <a:off x="714375" y="500063"/>
            <a:ext cx="7772400" cy="1143000"/>
          </a:xfrm>
        </p:spPr>
        <p:txBody>
          <a:bodyPr/>
          <a:lstStyle/>
          <a:p>
            <a:pPr eaLnBrk="1" hangingPunct="1"/>
            <a:r>
              <a:rPr lang="en-US" altLang="zh-CN" sz="6600" b="1" dirty="0" smtClean="0">
                <a:solidFill>
                  <a:srgbClr val="3333FF"/>
                </a:solidFill>
                <a:latin typeface="Times New Roman" pitchFamily="18" charset="0"/>
              </a:rPr>
              <a:t>Words of the week</a:t>
            </a:r>
          </a:p>
        </p:txBody>
      </p:sp>
      <p:sp>
        <p:nvSpPr>
          <p:cNvPr id="58371" name="Rectangle 3"/>
          <p:cNvSpPr>
            <a:spLocks noGrp="1" noChangeArrowheads="1"/>
          </p:cNvSpPr>
          <p:nvPr>
            <p:ph type="body" idx="1"/>
          </p:nvPr>
        </p:nvSpPr>
        <p:spPr>
          <a:xfrm>
            <a:off x="857250" y="1916832"/>
            <a:ext cx="8286750" cy="4071937"/>
          </a:xfrm>
        </p:spPr>
        <p:txBody>
          <a:bodyPr/>
          <a:lstStyle/>
          <a:p>
            <a:pPr eaLnBrk="1" hangingPunct="1"/>
            <a:r>
              <a:rPr lang="en-US" altLang="zh-CN" sz="4800" b="1" dirty="0" smtClean="0">
                <a:latin typeface="Times New Roman" pitchFamily="18" charset="0"/>
              </a:rPr>
              <a:t>ketosis</a:t>
            </a:r>
          </a:p>
          <a:p>
            <a:pPr eaLnBrk="1" hangingPunct="1"/>
            <a:r>
              <a:rPr lang="en-US" altLang="zh-CN" sz="4800" b="1" dirty="0" smtClean="0">
                <a:latin typeface="Times New Roman" pitchFamily="18" charset="0"/>
                <a:cs typeface="Times New Roman" pitchFamily="18" charset="0"/>
              </a:rPr>
              <a:t>acidosis</a:t>
            </a:r>
          </a:p>
          <a:p>
            <a:pPr eaLnBrk="1" hangingPunct="1"/>
            <a:r>
              <a:rPr lang="en-US" altLang="zh-CN" sz="4800" b="1" dirty="0" smtClean="0">
                <a:latin typeface="Times New Roman" pitchFamily="18" charset="0"/>
                <a:cs typeface="Times New Roman" pitchFamily="18" charset="0"/>
              </a:rPr>
              <a:t>ketoacidosis</a:t>
            </a:r>
          </a:p>
          <a:p>
            <a:pPr eaLnBrk="1" hangingPunct="1"/>
            <a:r>
              <a:rPr lang="en-US" altLang="zh-CN" sz="4800" b="1" dirty="0" smtClean="0">
                <a:latin typeface="Times New Roman" pitchFamily="18" charset="0"/>
              </a:rPr>
              <a:t>alkalosis</a:t>
            </a:r>
            <a:endParaRPr lang="en-US" altLang="zh-CN" sz="4800" b="1" dirty="0" smtClean="0">
              <a:latin typeface="Times New Roman" pitchFamily="18" charset="0"/>
              <a:cs typeface="Times New Roman" pitchFamily="18" charset="0"/>
            </a:endParaRPr>
          </a:p>
          <a:p>
            <a:pPr eaLnBrk="1" hangingPunct="1"/>
            <a:endParaRPr lang="en-US" altLang="zh-CN" b="1" dirty="0" smtClean="0">
              <a:latin typeface="Times New Roman" pitchFamily="18" charset="0"/>
              <a:cs typeface="Times New Roman" pitchFamily="18" charset="0"/>
            </a:endParaRPr>
          </a:p>
          <a:p>
            <a:pPr eaLnBrk="1" hangingPunct="1"/>
            <a:endParaRPr lang="en-US" altLang="zh-CN" b="1" dirty="0" smtClean="0">
              <a:latin typeface="Times New Roman" pitchFamily="18" charset="0"/>
            </a:endParaRPr>
          </a:p>
        </p:txBody>
      </p:sp>
    </p:spTree>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title" idx="4294967295"/>
          </p:nvPr>
        </p:nvSpPr>
        <p:spPr>
          <a:xfrm>
            <a:off x="434489" y="260648"/>
            <a:ext cx="8424936" cy="1143000"/>
          </a:xfrm>
        </p:spPr>
        <p:txBody>
          <a:bodyPr/>
          <a:lstStyle/>
          <a:p>
            <a:r>
              <a:rPr lang="en-US" altLang="zh-CN" sz="4800" b="1" dirty="0" smtClean="0">
                <a:solidFill>
                  <a:srgbClr val="3333FF"/>
                </a:solidFill>
                <a:latin typeface="Times New Roman" pitchFamily="18" charset="0"/>
                <a:ea typeface="宋体" charset="-122"/>
              </a:rPr>
              <a:t>Text-book reading of the week</a:t>
            </a:r>
          </a:p>
        </p:txBody>
      </p:sp>
      <p:sp>
        <p:nvSpPr>
          <p:cNvPr id="87043" name="Rectangle 3"/>
          <p:cNvSpPr>
            <a:spLocks noGrp="1" noChangeArrowheads="1"/>
          </p:cNvSpPr>
          <p:nvPr>
            <p:ph type="body" idx="4294967295"/>
          </p:nvPr>
        </p:nvSpPr>
        <p:spPr>
          <a:xfrm>
            <a:off x="434489" y="1700808"/>
            <a:ext cx="7472163" cy="5689600"/>
          </a:xfrm>
          <a:ln>
            <a:noFill/>
          </a:ln>
        </p:spPr>
        <p:txBody>
          <a:bodyPr/>
          <a:lstStyle/>
          <a:p>
            <a:r>
              <a:rPr lang="en-US" altLang="zh-CN" b="1" dirty="0" smtClean="0">
                <a:latin typeface="Times New Roman" pitchFamily="18" charset="0"/>
                <a:ea typeface="宋体" charset="-122"/>
                <a:cs typeface="Times New Roman" pitchFamily="18" charset="0"/>
              </a:rPr>
              <a:t>Summary 17.1 (p672)</a:t>
            </a:r>
          </a:p>
          <a:p>
            <a:r>
              <a:rPr lang="en-US" altLang="zh-CN" b="1" dirty="0">
                <a:latin typeface="Times New Roman" pitchFamily="18" charset="0"/>
                <a:ea typeface="宋体" charset="-122"/>
                <a:cs typeface="Times New Roman" pitchFamily="18" charset="0"/>
              </a:rPr>
              <a:t>Summary </a:t>
            </a:r>
            <a:r>
              <a:rPr lang="en-US" altLang="zh-CN" b="1" dirty="0" smtClean="0">
                <a:latin typeface="Times New Roman" pitchFamily="18" charset="0"/>
                <a:ea typeface="宋体" charset="-122"/>
                <a:cs typeface="Times New Roman" pitchFamily="18" charset="0"/>
              </a:rPr>
              <a:t>17.2 </a:t>
            </a:r>
            <a:r>
              <a:rPr lang="en-US" altLang="zh-CN" b="1" dirty="0">
                <a:latin typeface="Times New Roman" pitchFamily="18" charset="0"/>
                <a:ea typeface="宋体" charset="-122"/>
                <a:cs typeface="Times New Roman" pitchFamily="18" charset="0"/>
              </a:rPr>
              <a:t>(</a:t>
            </a:r>
            <a:r>
              <a:rPr lang="en-US" altLang="zh-CN" b="1" dirty="0" smtClean="0">
                <a:latin typeface="Times New Roman" pitchFamily="18" charset="0"/>
                <a:ea typeface="宋体" charset="-122"/>
                <a:cs typeface="Times New Roman" pitchFamily="18" charset="0"/>
              </a:rPr>
              <a:t>p686)</a:t>
            </a:r>
          </a:p>
          <a:p>
            <a:r>
              <a:rPr lang="en-US" altLang="zh-CN" b="1" dirty="0">
                <a:latin typeface="Times New Roman" pitchFamily="18" charset="0"/>
                <a:ea typeface="宋体" charset="-122"/>
                <a:cs typeface="Times New Roman" pitchFamily="18" charset="0"/>
              </a:rPr>
              <a:t>Summary </a:t>
            </a:r>
            <a:r>
              <a:rPr lang="en-US" altLang="zh-CN" b="1" dirty="0" smtClean="0">
                <a:latin typeface="Times New Roman" pitchFamily="18" charset="0"/>
                <a:ea typeface="宋体" charset="-122"/>
                <a:cs typeface="Times New Roman" pitchFamily="18" charset="0"/>
              </a:rPr>
              <a:t>17.3 </a:t>
            </a:r>
            <a:r>
              <a:rPr lang="en-US" altLang="zh-CN" b="1" dirty="0">
                <a:latin typeface="Times New Roman" pitchFamily="18" charset="0"/>
                <a:ea typeface="宋体" charset="-122"/>
                <a:cs typeface="Times New Roman" pitchFamily="18" charset="0"/>
              </a:rPr>
              <a:t>(</a:t>
            </a:r>
            <a:r>
              <a:rPr lang="en-US" altLang="zh-CN" b="1" dirty="0" smtClean="0">
                <a:latin typeface="Times New Roman" pitchFamily="18" charset="0"/>
                <a:ea typeface="宋体" charset="-122"/>
                <a:cs typeface="Times New Roman" pitchFamily="18" charset="0"/>
              </a:rPr>
              <a:t>p688)</a:t>
            </a:r>
          </a:p>
          <a:p>
            <a:r>
              <a:rPr lang="en-US" altLang="zh-CN" b="1" dirty="0" smtClean="0">
                <a:latin typeface="Times New Roman" pitchFamily="18" charset="0"/>
                <a:ea typeface="宋体" charset="-122"/>
                <a:cs typeface="Times New Roman" pitchFamily="18" charset="0"/>
              </a:rPr>
              <a:t>p686-688 (ketone bodies)</a:t>
            </a:r>
            <a:endParaRPr lang="en-US" altLang="zh-CN" b="1" dirty="0">
              <a:latin typeface="Times New Roman" pitchFamily="18" charset="0"/>
              <a:ea typeface="宋体" charset="-122"/>
              <a:cs typeface="Times New Roman" pitchFamily="18" charset="0"/>
            </a:endParaRPr>
          </a:p>
          <a:p>
            <a:endParaRPr lang="en-US" altLang="zh-CN" b="1" dirty="0" smtClean="0">
              <a:latin typeface="Times New Roman" pitchFamily="18" charset="0"/>
              <a:ea typeface="宋体" charset="-122"/>
              <a:cs typeface="Times New Roman" pitchFamily="18" charset="0"/>
            </a:endParaRPr>
          </a:p>
          <a:p>
            <a:pPr>
              <a:buFontTx/>
              <a:buNone/>
            </a:pPr>
            <a:endParaRPr lang="zh-CN" altLang="en-US" b="1" dirty="0" smtClean="0">
              <a:latin typeface="Times New Roman" pitchFamily="18" charset="0"/>
              <a:ea typeface="宋体" charset="-122"/>
              <a:cs typeface="Times New Roman" pitchFamily="18" charset="0"/>
            </a:endParaRPr>
          </a:p>
        </p:txBody>
      </p:sp>
    </p:spTree>
    <p:extLst>
      <p:ext uri="{BB962C8B-B14F-4D97-AF65-F5344CB8AC3E}">
        <p14:creationId xmlns:p14="http://schemas.microsoft.com/office/powerpoint/2010/main" val="226972606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xfrm>
            <a:off x="611560" y="-90264"/>
            <a:ext cx="7772400" cy="1143000"/>
          </a:xfrm>
        </p:spPr>
        <p:txBody>
          <a:bodyPr/>
          <a:lstStyle/>
          <a:p>
            <a:pPr eaLnBrk="1" hangingPunct="1"/>
            <a:r>
              <a:rPr lang="en-US" altLang="zh-CN" sz="6600" b="1" dirty="0" smtClean="0">
                <a:solidFill>
                  <a:srgbClr val="3333FF"/>
                </a:solidFill>
                <a:latin typeface="Times New Roman" pitchFamily="18" charset="0"/>
              </a:rPr>
              <a:t>Summary</a:t>
            </a:r>
          </a:p>
        </p:txBody>
      </p:sp>
      <p:sp>
        <p:nvSpPr>
          <p:cNvPr id="59395" name="Rectangle 3"/>
          <p:cNvSpPr>
            <a:spLocks noGrp="1" noChangeArrowheads="1"/>
          </p:cNvSpPr>
          <p:nvPr>
            <p:ph type="body" idx="1"/>
          </p:nvPr>
        </p:nvSpPr>
        <p:spPr>
          <a:xfrm>
            <a:off x="-74240" y="980728"/>
            <a:ext cx="9144000" cy="6237288"/>
          </a:xfrm>
        </p:spPr>
        <p:txBody>
          <a:bodyPr/>
          <a:lstStyle/>
          <a:p>
            <a:pPr eaLnBrk="1" hangingPunct="1"/>
            <a:r>
              <a:rPr lang="en-US" altLang="zh-CN" sz="2600" b="1" dirty="0" smtClean="0">
                <a:latin typeface="Times New Roman" pitchFamily="18" charset="0"/>
              </a:rPr>
              <a:t>Diet triacylglycerols are emulsified by bile salts  in the intestines before being absorbed and transported in blood as chylomicron particles.</a:t>
            </a:r>
          </a:p>
          <a:p>
            <a:pPr eaLnBrk="1" hangingPunct="1"/>
            <a:r>
              <a:rPr lang="en-US" altLang="zh-CN" sz="2600" b="1" dirty="0" smtClean="0">
                <a:latin typeface="Times New Roman" pitchFamily="18" charset="0"/>
              </a:rPr>
              <a:t>Stored triacylglycerols are mobilized in response to hormones and fatty acids in blood are carried by serum albumin.</a:t>
            </a:r>
          </a:p>
          <a:p>
            <a:pPr eaLnBrk="1" hangingPunct="1"/>
            <a:r>
              <a:rPr lang="en-US" altLang="zh-CN" sz="2600" b="1" dirty="0" smtClean="0">
                <a:latin typeface="Times New Roman" pitchFamily="18" charset="0"/>
              </a:rPr>
              <a:t>Fatty acids are activated to the acyl-CoA form and is then carried into mitochondria by carnitine with the help of two carnitine acyltranseferase isozymes (I and II) located on the outside and inside of the inner membrane.</a:t>
            </a:r>
          </a:p>
          <a:p>
            <a:pPr eaLnBrk="1" hangingPunct="1"/>
            <a:r>
              <a:rPr lang="en-US" altLang="zh-CN" sz="2600" b="1" dirty="0">
                <a:latin typeface="Times New Roman" pitchFamily="18" charset="0"/>
              </a:rPr>
              <a:t>Acyl-CoA is converted to acetyl-CoA after going through multiple rounds of the four-step (dehydrogenation, hydration, dehydrogenation and thiolysis) </a:t>
            </a:r>
            <a:r>
              <a:rPr lang="en-US" altLang="zh-CN" sz="2600" b="1" dirty="0">
                <a:latin typeface="Symbol" pitchFamily="18" charset="2"/>
              </a:rPr>
              <a:t>b</a:t>
            </a:r>
            <a:r>
              <a:rPr lang="en-US" altLang="zh-CN" sz="2600" b="1" dirty="0">
                <a:latin typeface="Times New Roman" pitchFamily="18" charset="0"/>
              </a:rPr>
              <a:t>-oxidation pathway.</a:t>
            </a:r>
          </a:p>
          <a:p>
            <a:pPr eaLnBrk="1" hangingPunct="1"/>
            <a:endParaRPr lang="en-US" altLang="zh-CN" sz="2600" b="1" dirty="0" smtClean="0">
              <a:latin typeface="Times New Roman" pitchFamily="18" charset="0"/>
            </a:endParaRPr>
          </a:p>
          <a:p>
            <a:pPr eaLnBrk="1" hangingPunct="1"/>
            <a:endParaRPr lang="en-US" altLang="zh-CN" b="1" dirty="0" smtClean="0">
              <a:latin typeface="Times New Roman" pitchFamily="18" charset="0"/>
            </a:endParaRP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858" name="Picture 2" descr="figure_17_02"/>
          <p:cNvPicPr>
            <a:picLocks noChangeAspect="1" noChangeArrowheads="1"/>
          </p:cNvPicPr>
          <p:nvPr/>
        </p:nvPicPr>
        <p:blipFill>
          <a:blip r:embed="rId3" cstate="print"/>
          <a:srcRect/>
          <a:stretch>
            <a:fillRect/>
          </a:stretch>
        </p:blipFill>
        <p:spPr bwMode="auto">
          <a:xfrm>
            <a:off x="304800" y="723900"/>
            <a:ext cx="8531225" cy="5405438"/>
          </a:xfrm>
          <a:prstGeom prst="rect">
            <a:avLst/>
          </a:prstGeom>
          <a:noFill/>
          <a:ln w="9525">
            <a:noFill/>
            <a:miter lim="800000"/>
            <a:headEnd/>
            <a:tailEnd/>
          </a:ln>
          <a:effectLst/>
        </p:spPr>
      </p:pic>
      <p:sp>
        <p:nvSpPr>
          <p:cNvPr id="3" name="TextBox 2"/>
          <p:cNvSpPr txBox="1"/>
          <p:nvPr/>
        </p:nvSpPr>
        <p:spPr>
          <a:xfrm>
            <a:off x="2195736" y="6165304"/>
            <a:ext cx="6728252" cy="861774"/>
          </a:xfrm>
          <a:prstGeom prst="rect">
            <a:avLst/>
          </a:prstGeom>
          <a:noFill/>
        </p:spPr>
        <p:txBody>
          <a:bodyPr wrap="none" rtlCol="0">
            <a:spAutoFit/>
          </a:bodyPr>
          <a:lstStyle/>
          <a:p>
            <a:r>
              <a:rPr lang="en-US" altLang="zh-CN" sz="3200" b="1" dirty="0" smtClean="0">
                <a:solidFill>
                  <a:srgbClr val="3333FF"/>
                </a:solidFill>
                <a:latin typeface="Times New Roman" pitchFamily="18" charset="0"/>
              </a:rPr>
              <a:t>Molecular structure of a chylomicron</a:t>
            </a:r>
          </a:p>
          <a:p>
            <a:endParaRPr lang="zh-CN" altLang="en-US" dirty="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3"/>
          <p:cNvSpPr>
            <a:spLocks noGrp="1" noChangeArrowheads="1"/>
          </p:cNvSpPr>
          <p:nvPr>
            <p:ph type="body" idx="1"/>
          </p:nvPr>
        </p:nvSpPr>
        <p:spPr>
          <a:xfrm>
            <a:off x="0" y="0"/>
            <a:ext cx="9144000" cy="6741368"/>
          </a:xfrm>
        </p:spPr>
        <p:txBody>
          <a:bodyPr/>
          <a:lstStyle/>
          <a:p>
            <a:pPr eaLnBrk="1" hangingPunct="1">
              <a:lnSpc>
                <a:spcPct val="90000"/>
              </a:lnSpc>
            </a:pPr>
            <a:endParaRPr lang="en-US" altLang="zh-CN" b="1" dirty="0" smtClean="0">
              <a:latin typeface="Times New Roman" pitchFamily="18" charset="0"/>
            </a:endParaRPr>
          </a:p>
          <a:p>
            <a:pPr eaLnBrk="1" hangingPunct="1">
              <a:lnSpc>
                <a:spcPct val="90000"/>
              </a:lnSpc>
            </a:pPr>
            <a:r>
              <a:rPr lang="en-US" altLang="zh-CN" sz="2800" b="1" dirty="0" smtClean="0">
                <a:latin typeface="Times New Roman" pitchFamily="18" charset="0"/>
              </a:rPr>
              <a:t>Oxidative degradation of unsaturated fatty acids need two extra enzymes: an isomerase and a reductase.</a:t>
            </a:r>
          </a:p>
          <a:p>
            <a:pPr eaLnBrk="1" hangingPunct="1">
              <a:lnSpc>
                <a:spcPct val="90000"/>
              </a:lnSpc>
            </a:pPr>
            <a:r>
              <a:rPr lang="en-US" altLang="zh-CN" sz="2800" b="1" dirty="0" smtClean="0">
                <a:latin typeface="Times New Roman" pitchFamily="18" charset="0"/>
              </a:rPr>
              <a:t>The propionyl-CoA generated from odd-numbered fatty acids is converted to succinyl-CoA after being carboxylated, epimerized and intramolecularly rearranged (with help from a coenzyme B</a:t>
            </a:r>
            <a:r>
              <a:rPr lang="en-US" altLang="zh-CN" sz="2800" b="1" baseline="-25000" dirty="0" smtClean="0">
                <a:latin typeface="Times New Roman" pitchFamily="18" charset="0"/>
              </a:rPr>
              <a:t>12</a:t>
            </a:r>
            <a:r>
              <a:rPr lang="en-US" altLang="zh-CN" sz="2800" b="1" dirty="0" smtClean="0">
                <a:latin typeface="Times New Roman" pitchFamily="18" charset="0"/>
              </a:rPr>
              <a:t>).</a:t>
            </a:r>
          </a:p>
          <a:p>
            <a:pPr eaLnBrk="1" hangingPunct="1"/>
            <a:r>
              <a:rPr lang="en-US" altLang="zh-CN" sz="2800" b="1" dirty="0" smtClean="0">
                <a:latin typeface="Times New Roman" pitchFamily="18" charset="0"/>
              </a:rPr>
              <a:t>The rate of </a:t>
            </a:r>
            <a:r>
              <a:rPr lang="en-US" altLang="zh-CN" sz="2800" b="1" dirty="0" smtClean="0">
                <a:latin typeface="Symbol" pitchFamily="18" charset="2"/>
              </a:rPr>
              <a:t>b</a:t>
            </a:r>
            <a:r>
              <a:rPr lang="en-US" altLang="zh-CN" sz="2800" b="1" dirty="0" smtClean="0">
                <a:latin typeface="Times New Roman" pitchFamily="18" charset="0"/>
              </a:rPr>
              <a:t>-oxidation pathway is controlled by the rate at which acyl-CoA is transported into mitochondria.</a:t>
            </a:r>
          </a:p>
          <a:p>
            <a:pPr eaLnBrk="1" hangingPunct="1"/>
            <a:r>
              <a:rPr lang="en-US" altLang="zh-CN" sz="2800" b="1" dirty="0" smtClean="0">
                <a:latin typeface="Times New Roman" pitchFamily="18" charset="0"/>
              </a:rPr>
              <a:t>The </a:t>
            </a:r>
            <a:r>
              <a:rPr lang="en-US" altLang="zh-CN" sz="2800" b="1" dirty="0" smtClean="0">
                <a:latin typeface="Symbol" pitchFamily="18" charset="2"/>
              </a:rPr>
              <a:t>b</a:t>
            </a:r>
            <a:r>
              <a:rPr lang="en-US" altLang="zh-CN" sz="2800" b="1" dirty="0" smtClean="0">
                <a:latin typeface="Times New Roman" pitchFamily="18" charset="0"/>
              </a:rPr>
              <a:t>-oxidation pathway also occurs in peroxisomes using similar isozymes, but generates H</a:t>
            </a:r>
            <a:r>
              <a:rPr lang="en-US" altLang="zh-CN" sz="2800" b="1" baseline="-25000" dirty="0" smtClean="0">
                <a:latin typeface="Times New Roman" pitchFamily="18" charset="0"/>
              </a:rPr>
              <a:t>2</a:t>
            </a:r>
            <a:r>
              <a:rPr lang="en-US" altLang="zh-CN" sz="2800" b="1" dirty="0" smtClean="0">
                <a:latin typeface="Times New Roman" pitchFamily="18" charset="0"/>
              </a:rPr>
              <a:t>O</a:t>
            </a:r>
            <a:r>
              <a:rPr lang="en-US" altLang="zh-CN" sz="2800" b="1" baseline="-25000" dirty="0" smtClean="0">
                <a:latin typeface="Times New Roman" pitchFamily="18" charset="0"/>
              </a:rPr>
              <a:t>2</a:t>
            </a:r>
            <a:r>
              <a:rPr lang="en-US" altLang="zh-CN" sz="2800" b="1" dirty="0" smtClean="0">
                <a:latin typeface="Times New Roman" pitchFamily="18" charset="0"/>
              </a:rPr>
              <a:t>.</a:t>
            </a:r>
          </a:p>
          <a:p>
            <a:pPr eaLnBrk="1" hangingPunct="1"/>
            <a:r>
              <a:rPr lang="en-US" altLang="zh-CN" sz="2800" b="1" dirty="0" smtClean="0">
                <a:latin typeface="Times New Roman" pitchFamily="18" charset="0"/>
              </a:rPr>
              <a:t>Excess acetyl-CoA (under conditions when glucose metabolism is not optimal) can be converted to ketone bodies in the liver cells and reconverted into acetyl-CoA in extrahepatic cells.</a:t>
            </a:r>
          </a:p>
          <a:p>
            <a:pPr eaLnBrk="1" hangingPunct="1">
              <a:lnSpc>
                <a:spcPct val="90000"/>
              </a:lnSpc>
            </a:pPr>
            <a:endParaRPr lang="en-US" altLang="zh-CN" sz="2600" b="1" dirty="0" smtClean="0">
              <a:latin typeface="Times New Roman" pitchFamily="18" charset="0"/>
            </a:endParaRPr>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flipV="1">
            <a:off x="381000" y="-76200"/>
            <a:ext cx="7772400" cy="76200"/>
          </a:xfrm>
        </p:spPr>
        <p:txBody>
          <a:bodyPr/>
          <a:lstStyle/>
          <a:p>
            <a:pPr eaLnBrk="1" hangingPunct="1"/>
            <a:r>
              <a:rPr lang="en-US" altLang="zh-CN" dirty="0" smtClean="0"/>
              <a:t> </a:t>
            </a:r>
          </a:p>
        </p:txBody>
      </p:sp>
      <p:sp>
        <p:nvSpPr>
          <p:cNvPr id="8195" name="Rectangle 3"/>
          <p:cNvSpPr>
            <a:spLocks noGrp="1" noChangeArrowheads="1"/>
          </p:cNvSpPr>
          <p:nvPr>
            <p:ph type="body" idx="1"/>
          </p:nvPr>
        </p:nvSpPr>
        <p:spPr>
          <a:xfrm>
            <a:off x="0" y="381000"/>
            <a:ext cx="9144000" cy="6477000"/>
          </a:xfrm>
        </p:spPr>
        <p:txBody>
          <a:bodyPr/>
          <a:lstStyle/>
          <a:p>
            <a:pPr eaLnBrk="1" hangingPunct="1">
              <a:lnSpc>
                <a:spcPct val="90000"/>
              </a:lnSpc>
            </a:pPr>
            <a:r>
              <a:rPr lang="en-US" altLang="zh-CN" b="1" dirty="0" smtClean="0">
                <a:latin typeface="Times New Roman" pitchFamily="18" charset="0"/>
              </a:rPr>
              <a:t>Triacylglycerols are converted into fatty acids and glycerol in the capillaries by the action of </a:t>
            </a:r>
            <a:r>
              <a:rPr lang="en-US" altLang="zh-CN" b="1" dirty="0" smtClean="0">
                <a:solidFill>
                  <a:srgbClr val="FF0000"/>
                </a:solidFill>
                <a:latin typeface="Times New Roman" pitchFamily="18" charset="0"/>
              </a:rPr>
              <a:t>lipoprotein lipases</a:t>
            </a:r>
            <a:r>
              <a:rPr lang="en-US" altLang="zh-CN" b="1" dirty="0" smtClean="0">
                <a:latin typeface="Times New Roman" pitchFamily="18" charset="0"/>
              </a:rPr>
              <a:t> activated by apoC-II on chylomicrons, which in turn are absorbed mainly by adipocytes and myocytes for storage and energy consumption.</a:t>
            </a:r>
          </a:p>
          <a:p>
            <a:pPr eaLnBrk="1" hangingPunct="1">
              <a:lnSpc>
                <a:spcPct val="90000"/>
              </a:lnSpc>
            </a:pPr>
            <a:r>
              <a:rPr lang="en-US" altLang="zh-CN" b="1" dirty="0" smtClean="0">
                <a:latin typeface="Times New Roman" pitchFamily="18" charset="0"/>
              </a:rPr>
              <a:t>The leftover of the chylomicrons (containing mainly cholesterol and apolipoproteins) will be taken up by the liver by endocytosis; triacylglycerols will be used as the energy source for the liver cells, converted to ketone bodies or transported to adipose tissues after being packed with apolipoproteins.</a:t>
            </a:r>
          </a:p>
          <a:p>
            <a:pPr eaLnBrk="1" hangingPunct="1">
              <a:lnSpc>
                <a:spcPct val="90000"/>
              </a:lnSpc>
            </a:pPr>
            <a:endParaRPr lang="en-US" altLang="zh-CN" b="1" dirty="0" smtClean="0">
              <a:latin typeface="Times New Roman" pitchFamily="18" charset="0"/>
            </a:endParaRPr>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0" y="548680"/>
            <a:ext cx="9144000" cy="1143000"/>
          </a:xfrm>
        </p:spPr>
        <p:txBody>
          <a:bodyPr/>
          <a:lstStyle/>
          <a:p>
            <a:pPr eaLnBrk="1" hangingPunct="1"/>
            <a:r>
              <a:rPr lang="en-US" altLang="zh-CN" b="1" dirty="0" smtClean="0">
                <a:solidFill>
                  <a:srgbClr val="3333FF"/>
                </a:solidFill>
                <a:latin typeface="Times New Roman" pitchFamily="18" charset="0"/>
              </a:rPr>
              <a:t>3. Mobilization of stored triacylglycerols in adipocytes needs hormone to signal the demand</a:t>
            </a:r>
          </a:p>
        </p:txBody>
      </p:sp>
      <p:sp>
        <p:nvSpPr>
          <p:cNvPr id="9219" name="Rectangle 3"/>
          <p:cNvSpPr>
            <a:spLocks noGrp="1" noChangeArrowheads="1"/>
          </p:cNvSpPr>
          <p:nvPr>
            <p:ph type="body" idx="1"/>
          </p:nvPr>
        </p:nvSpPr>
        <p:spPr>
          <a:xfrm>
            <a:off x="0" y="2349500"/>
            <a:ext cx="9144000" cy="4191000"/>
          </a:xfrm>
        </p:spPr>
        <p:txBody>
          <a:bodyPr/>
          <a:lstStyle/>
          <a:p>
            <a:pPr eaLnBrk="1" hangingPunct="1"/>
            <a:r>
              <a:rPr lang="en-US" altLang="zh-CN" sz="2800" b="1" dirty="0" smtClean="0">
                <a:latin typeface="Times New Roman" pitchFamily="18" charset="0"/>
              </a:rPr>
              <a:t>The hormones </a:t>
            </a:r>
            <a:r>
              <a:rPr lang="en-US" altLang="zh-CN" sz="2800" b="1" dirty="0" smtClean="0">
                <a:solidFill>
                  <a:srgbClr val="FF0000"/>
                </a:solidFill>
                <a:latin typeface="Times New Roman" pitchFamily="18" charset="0"/>
              </a:rPr>
              <a:t>epinephrine</a:t>
            </a:r>
            <a:r>
              <a:rPr lang="en-US" altLang="zh-CN" sz="2800" b="1" dirty="0" smtClean="0">
                <a:latin typeface="Times New Roman" pitchFamily="18" charset="0"/>
              </a:rPr>
              <a:t> and </a:t>
            </a:r>
            <a:r>
              <a:rPr lang="en-US" altLang="zh-CN" sz="2800" b="1" dirty="0" smtClean="0">
                <a:solidFill>
                  <a:srgbClr val="FF0000"/>
                </a:solidFill>
                <a:latin typeface="Times New Roman" pitchFamily="18" charset="0"/>
              </a:rPr>
              <a:t>glucagon</a:t>
            </a:r>
            <a:r>
              <a:rPr lang="en-US" altLang="zh-CN" sz="2800" b="1" dirty="0" smtClean="0">
                <a:latin typeface="Times New Roman" pitchFamily="18" charset="0"/>
              </a:rPr>
              <a:t>, signaling a lack of glucose in the blood, will bind to receptors on adipocyte surface and activate  the hormone-sensitive lipase and perilipin molecules on the surface of the lipid droplets.</a:t>
            </a:r>
          </a:p>
          <a:p>
            <a:pPr eaLnBrk="1" hangingPunct="1"/>
            <a:r>
              <a:rPr lang="en-US" altLang="zh-CN" sz="2800" b="1" dirty="0" smtClean="0">
                <a:latin typeface="Times New Roman" pitchFamily="18" charset="0"/>
              </a:rPr>
              <a:t>Fatty acids released are carried to energy-demanding tissues (e.g., skeletal muscle, heart, and renal cortex) via the 62 kD monomeric serum </a:t>
            </a:r>
            <a:r>
              <a:rPr lang="en-US" altLang="zh-CN" sz="2800" b="1" dirty="0" smtClean="0">
                <a:solidFill>
                  <a:srgbClr val="FF0000"/>
                </a:solidFill>
                <a:latin typeface="Times New Roman" pitchFamily="18" charset="0"/>
              </a:rPr>
              <a:t>albumin </a:t>
            </a:r>
            <a:r>
              <a:rPr lang="en-US" altLang="zh-CN" sz="2800" b="1" dirty="0" smtClean="0">
                <a:latin typeface="Times New Roman" pitchFamily="18" charset="0"/>
              </a:rPr>
              <a:t>(each binding as many as 10 fatty acids).</a:t>
            </a:r>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882" name="Picture 2" descr="figure_17_03"/>
          <p:cNvPicPr>
            <a:picLocks noChangeAspect="1" noChangeArrowheads="1"/>
          </p:cNvPicPr>
          <p:nvPr/>
        </p:nvPicPr>
        <p:blipFill>
          <a:blip r:embed="rId3" cstate="print"/>
          <a:srcRect/>
          <a:stretch>
            <a:fillRect/>
          </a:stretch>
        </p:blipFill>
        <p:spPr bwMode="auto">
          <a:xfrm>
            <a:off x="1475656" y="116632"/>
            <a:ext cx="6064727" cy="5400600"/>
          </a:xfrm>
          <a:prstGeom prst="rect">
            <a:avLst/>
          </a:prstGeom>
          <a:noFill/>
          <a:ln w="9525">
            <a:noFill/>
            <a:miter lim="800000"/>
            <a:headEnd/>
            <a:tailEnd/>
          </a:ln>
          <a:effectLst/>
        </p:spPr>
      </p:pic>
      <p:sp>
        <p:nvSpPr>
          <p:cNvPr id="3" name="TextBox 2"/>
          <p:cNvSpPr txBox="1"/>
          <p:nvPr/>
        </p:nvSpPr>
        <p:spPr>
          <a:xfrm>
            <a:off x="323528" y="6273317"/>
            <a:ext cx="9145016" cy="954107"/>
          </a:xfrm>
          <a:prstGeom prst="rect">
            <a:avLst/>
          </a:prstGeom>
          <a:noFill/>
        </p:spPr>
        <p:txBody>
          <a:bodyPr wrap="square" rtlCol="0">
            <a:spAutoFit/>
          </a:bodyPr>
          <a:lstStyle/>
          <a:p>
            <a:r>
              <a:rPr lang="en-US" altLang="zh-CN" sz="2800" b="1" dirty="0" smtClean="0">
                <a:solidFill>
                  <a:srgbClr val="3333FF"/>
                </a:solidFill>
                <a:latin typeface="Times New Roman" pitchFamily="18" charset="0"/>
              </a:rPr>
              <a:t>Mobilization of triacylglycerols stored in adipose tissue</a:t>
            </a:r>
          </a:p>
          <a:p>
            <a:endParaRPr lang="zh-CN" altLang="en-US" sz="2800" dirty="0"/>
          </a:p>
        </p:txBody>
      </p:sp>
      <p:sp>
        <p:nvSpPr>
          <p:cNvPr id="4" name="Rectangle 6"/>
          <p:cNvSpPr>
            <a:spLocks noChangeArrowheads="1"/>
          </p:cNvSpPr>
          <p:nvPr/>
        </p:nvSpPr>
        <p:spPr bwMode="auto">
          <a:xfrm>
            <a:off x="6228184" y="3789040"/>
            <a:ext cx="648072" cy="360040"/>
          </a:xfrm>
          <a:prstGeom prst="rect">
            <a:avLst/>
          </a:prstGeom>
          <a:noFill/>
          <a:ln w="38100">
            <a:solidFill>
              <a:srgbClr val="FF0000"/>
            </a:solidFill>
            <a:miter lim="800000"/>
            <a:headEnd/>
            <a:tailEnd/>
          </a:ln>
        </p:spPr>
        <p:txBody>
          <a:bodyPr wrap="none" anchor="ctr"/>
          <a:lstStyle/>
          <a:p>
            <a:endParaRPr lang="zh-CN" altLang="en-US"/>
          </a:p>
        </p:txBody>
      </p:sp>
      <p:sp>
        <p:nvSpPr>
          <p:cNvPr id="2" name="文本框 1"/>
          <p:cNvSpPr txBox="1"/>
          <p:nvPr/>
        </p:nvSpPr>
        <p:spPr>
          <a:xfrm>
            <a:off x="4704784" y="5349987"/>
            <a:ext cx="3798989" cy="923330"/>
          </a:xfrm>
          <a:prstGeom prst="rect">
            <a:avLst/>
          </a:prstGeom>
          <a:noFill/>
        </p:spPr>
        <p:txBody>
          <a:bodyPr wrap="none" rtlCol="0">
            <a:spAutoFit/>
          </a:bodyPr>
          <a:lstStyle/>
          <a:p>
            <a:r>
              <a:rPr lang="en-US" altLang="zh-CN" b="1" dirty="0">
                <a:latin typeface="Times New Roman" panose="02020603050405020304" pitchFamily="18" charset="0"/>
                <a:cs typeface="Times New Roman" panose="02020603050405020304" pitchFamily="18" charset="0"/>
              </a:rPr>
              <a:t>ATGL: adipose triacylglycerol lipase</a:t>
            </a:r>
          </a:p>
          <a:p>
            <a:r>
              <a:rPr lang="en-US" altLang="zh-CN" b="1" dirty="0" smtClean="0">
                <a:latin typeface="Times New Roman" panose="02020603050405020304" pitchFamily="18" charset="0"/>
                <a:cs typeface="Times New Roman" panose="02020603050405020304" pitchFamily="18" charset="0"/>
              </a:rPr>
              <a:t>HSL: hormone-sensitive lipase</a:t>
            </a:r>
          </a:p>
          <a:p>
            <a:r>
              <a:rPr lang="en-US" altLang="zh-CN" b="1" dirty="0" smtClean="0">
                <a:latin typeface="Times New Roman" panose="02020603050405020304" pitchFamily="18" charset="0"/>
                <a:cs typeface="Times New Roman" panose="02020603050405020304" pitchFamily="18" charset="0"/>
              </a:rPr>
              <a:t>MGL: monoacylglycerol lipase</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1744160"/>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charset="-122"/>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5609</TotalTime>
  <Words>2424</Words>
  <Application>Microsoft Office PowerPoint</Application>
  <PresentationFormat>全屏显示(4:3)</PresentationFormat>
  <Paragraphs>240</Paragraphs>
  <Slides>60</Slides>
  <Notes>22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60</vt:i4>
      </vt:variant>
    </vt:vector>
  </HeadingPairs>
  <TitlesOfParts>
    <vt:vector size="67" baseType="lpstr">
      <vt:lpstr>楷体</vt:lpstr>
      <vt:lpstr>隶书</vt:lpstr>
      <vt:lpstr>宋体</vt:lpstr>
      <vt:lpstr>Arial</vt:lpstr>
      <vt:lpstr>Symbol</vt:lpstr>
      <vt:lpstr>Times New Roman</vt:lpstr>
      <vt:lpstr>Default Design</vt:lpstr>
      <vt:lpstr>Chapter 17   Fatty Acid Catabolism</vt:lpstr>
      <vt:lpstr>1. The good and bad sides of using triacylglycerols as an energy storage </vt:lpstr>
      <vt:lpstr> </vt:lpstr>
      <vt:lpstr>2.  Dietary triacylglycerols are emulsified and absorbed by the intestine</vt:lpstr>
      <vt:lpstr>PowerPoint 演示文稿</vt:lpstr>
      <vt:lpstr>PowerPoint 演示文稿</vt:lpstr>
      <vt:lpstr> </vt:lpstr>
      <vt:lpstr>3. Mobilization of stored triacylglycerols in adipocytes needs hormone to signal the demand</vt:lpstr>
      <vt:lpstr>PowerPoint 演示文稿</vt:lpstr>
      <vt:lpstr>PowerPoint 演示文稿</vt:lpstr>
      <vt:lpstr>4. Early labeling experiments (1904): fatty acids are degraded by sequential removal of two-carbon units</vt:lpstr>
      <vt:lpstr>PowerPoint 演示文稿</vt:lpstr>
      <vt:lpstr>5. Fatty acid oxidation was found to occur in mitochondria </vt:lpstr>
      <vt:lpstr>6. Fatty acids are activated on the outer membrane of mitochondria</vt:lpstr>
      <vt:lpstr>PowerPoint 演示文稿</vt:lpstr>
      <vt:lpstr>7. Activated (long chain) fatty acids are carried into the matrix by carnitine</vt:lpstr>
      <vt:lpstr>PowerPoint 演示文稿</vt:lpstr>
      <vt:lpstr>PowerPoint 演示文稿</vt:lpstr>
      <vt:lpstr> </vt:lpstr>
      <vt:lpstr>8. Fatty acyl-CoA is oxidized to acetyl-CoA via multiple rounds of b oxidation </vt:lpstr>
      <vt:lpstr>PowerPoint 演示文稿</vt:lpstr>
      <vt:lpstr> </vt:lpstr>
      <vt:lpstr>PowerPoint 演示文稿</vt:lpstr>
      <vt:lpstr>PowerPoint 演示文稿</vt:lpstr>
      <vt:lpstr>PowerPoint 演示文稿</vt:lpstr>
      <vt:lpstr> </vt:lpstr>
      <vt:lpstr>PowerPoint 演示文稿</vt:lpstr>
      <vt:lpstr>PowerPoint 演示文稿</vt:lpstr>
      <vt:lpstr>PowerPoint 演示文稿</vt:lpstr>
      <vt:lpstr>PowerPoint 演示文稿</vt:lpstr>
      <vt:lpstr>PowerPoint 演示文稿</vt:lpstr>
      <vt:lpstr>PowerPoint 演示文稿</vt:lpstr>
      <vt:lpstr>9. Oxidation of unsaturated fatty acids requires one or two auxiliary enzymes,  an isomerase and a reductase </vt:lpstr>
      <vt:lpstr>PowerPoint 演示文稿</vt:lpstr>
      <vt:lpstr>PowerPoint 演示文稿</vt:lpstr>
      <vt:lpstr>10. Propionyl-CoA generated from odd-number fatty acids (and three amino acids) is converted to succinyl-CoA</vt:lpstr>
      <vt:lpstr>PowerPoint 演示文稿</vt:lpstr>
      <vt:lpstr> </vt:lpstr>
      <vt:lpstr>PowerPoint 演示文稿</vt:lpstr>
      <vt:lpstr>The Nobel Prize in Chemistry 1964</vt:lpstr>
      <vt:lpstr>11. The rate of b-oxidation in mitochondria is limited by the entering rate of fatty acyl-CoA</vt:lpstr>
      <vt:lpstr>PowerPoint 演示文稿</vt:lpstr>
      <vt:lpstr>12. Fatty acid oxidation also occurs in peroxisomes (glyoxysomes)</vt:lpstr>
      <vt:lpstr>PowerPoint 演示文稿</vt:lpstr>
      <vt:lpstr>PowerPoint 演示文稿</vt:lpstr>
      <vt:lpstr>PowerPoint 演示文稿</vt:lpstr>
      <vt:lpstr>PowerPoint 演示文稿</vt:lpstr>
      <vt:lpstr>PowerPoint 演示文稿</vt:lpstr>
      <vt:lpstr>13. Acetyl-CoA in liver can be converted to ketone bodies when carbohydrate supply is not optimal</vt:lpstr>
      <vt:lpstr>PowerPoint 演示文稿</vt:lpstr>
      <vt:lpstr>PowerPoint 演示文稿</vt:lpstr>
      <vt:lpstr>PowerPoint 演示文稿</vt:lpstr>
      <vt:lpstr>14. Ketone bodies are converted back to acetyl-CoA in extrahepatic tissues</vt:lpstr>
      <vt:lpstr>PowerPoint 演示文稿</vt:lpstr>
      <vt:lpstr>PowerPoint 演示文稿</vt:lpstr>
      <vt:lpstr>Keywords</vt:lpstr>
      <vt:lpstr>Words of the week</vt:lpstr>
      <vt:lpstr>Text-book reading of the week</vt:lpstr>
      <vt:lpstr>Summary</vt:lpstr>
      <vt:lpstr>PowerPoint 演示文稿</vt:lpstr>
    </vt:vector>
  </TitlesOfParts>
  <Company>Tsinghua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17  Oxidation of fatty acids</dc:title>
  <dc:creator>Zhen Li</dc:creator>
  <cp:lastModifiedBy>li zhen</cp:lastModifiedBy>
  <cp:revision>361</cp:revision>
  <dcterms:created xsi:type="dcterms:W3CDTF">2000-03-03T11:57:52Z</dcterms:created>
  <dcterms:modified xsi:type="dcterms:W3CDTF">2019-09-28T23:48:14Z</dcterms:modified>
</cp:coreProperties>
</file>

<file path=docProps/thumbnail.jpeg>
</file>